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  <p:sldMasterId id="2147483673" r:id="rId2"/>
    <p:sldMasterId id="2147483688" r:id="rId3"/>
  </p:sldMasterIdLst>
  <p:notesMasterIdLst>
    <p:notesMasterId r:id="rId17"/>
  </p:notesMasterIdLst>
  <p:sldIdLst>
    <p:sldId id="342" r:id="rId4"/>
    <p:sldId id="338" r:id="rId5"/>
    <p:sldId id="357" r:id="rId6"/>
    <p:sldId id="343" r:id="rId7"/>
    <p:sldId id="345" r:id="rId8"/>
    <p:sldId id="360" r:id="rId9"/>
    <p:sldId id="361" r:id="rId10"/>
    <p:sldId id="354" r:id="rId11"/>
    <p:sldId id="355" r:id="rId12"/>
    <p:sldId id="356" r:id="rId13"/>
    <p:sldId id="310" r:id="rId14"/>
    <p:sldId id="311" r:id="rId15"/>
    <p:sldId id="359" r:id="rId16"/>
  </p:sldIdLst>
  <p:sldSz cx="9144000" cy="6858000" type="screen4x3"/>
  <p:notesSz cx="6858000" cy="9947275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6666"/>
    <a:srgbClr val="0000FF"/>
    <a:srgbClr val="FF0000"/>
    <a:srgbClr val="004973"/>
    <a:srgbClr val="3366FF"/>
    <a:srgbClr val="009CDA"/>
    <a:srgbClr val="009FDE"/>
    <a:srgbClr val="C53007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90" d="100"/>
          <a:sy n="90" d="100"/>
        </p:scale>
        <p:origin x="102" y="7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pjones\Documents\OpenSFS%20Survey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pjones\Documents\Historic%20Top%20100%20Sta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Which</a:t>
            </a:r>
            <a:r>
              <a:rPr lang="en-US" b="1" baseline="0"/>
              <a:t> Lustre versions do you use in production? (select all that apply)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'Q1'!$D$28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'Q1'!$A$29:$C$35</c:f>
              <c:strCache>
                <c:ptCount val="7"/>
                <c:pt idx="0">
                  <c:v>Lustre 2.5.x</c:v>
                </c:pt>
                <c:pt idx="1">
                  <c:v>Lustre 2.7.x</c:v>
                </c:pt>
                <c:pt idx="2">
                  <c:v>Lustre 2.10.x</c:v>
                </c:pt>
                <c:pt idx="3">
                  <c:v>Lustre 2.11</c:v>
                </c:pt>
                <c:pt idx="4">
                  <c:v>Lustre 2.12.x</c:v>
                </c:pt>
                <c:pt idx="5">
                  <c:v>Lustre 2.13</c:v>
                </c:pt>
                <c:pt idx="6">
                  <c:v>Lustre 2.14</c:v>
                </c:pt>
              </c:strCache>
            </c:strRef>
          </c:cat>
          <c:val>
            <c:numRef>
              <c:f>'Q1'!$D$29:$D$35</c:f>
              <c:numCache>
                <c:formatCode>0.00%</c:formatCode>
                <c:ptCount val="7"/>
                <c:pt idx="0">
                  <c:v>0.24690000000000001</c:v>
                </c:pt>
                <c:pt idx="1">
                  <c:v>0.19750000000000001</c:v>
                </c:pt>
                <c:pt idx="2">
                  <c:v>0.74399999999999999</c:v>
                </c:pt>
                <c:pt idx="3">
                  <c:v>9.8799999999999999E-2</c:v>
                </c:pt>
                <c:pt idx="4">
                  <c:v>9.8799999999999999E-2</c:v>
                </c:pt>
                <c:pt idx="5" formatCode="0%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5D-EC42-96BA-3591AB3D3B89}"/>
            </c:ext>
          </c:extLst>
        </c:ser>
        <c:ser>
          <c:idx val="1"/>
          <c:order val="1"/>
          <c:tx>
            <c:strRef>
              <c:f>'Q1'!$E$28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'Q1'!$A$29:$C$35</c:f>
              <c:strCache>
                <c:ptCount val="7"/>
                <c:pt idx="0">
                  <c:v>Lustre 2.5.x</c:v>
                </c:pt>
                <c:pt idx="1">
                  <c:v>Lustre 2.7.x</c:v>
                </c:pt>
                <c:pt idx="2">
                  <c:v>Lustre 2.10.x</c:v>
                </c:pt>
                <c:pt idx="3">
                  <c:v>Lustre 2.11</c:v>
                </c:pt>
                <c:pt idx="4">
                  <c:v>Lustre 2.12.x</c:v>
                </c:pt>
                <c:pt idx="5">
                  <c:v>Lustre 2.13</c:v>
                </c:pt>
                <c:pt idx="6">
                  <c:v>Lustre 2.14</c:v>
                </c:pt>
              </c:strCache>
            </c:strRef>
          </c:cat>
          <c:val>
            <c:numRef>
              <c:f>'Q1'!$E$29:$E$35</c:f>
              <c:numCache>
                <c:formatCode>0.00%</c:formatCode>
                <c:ptCount val="7"/>
                <c:pt idx="0">
                  <c:v>0.21210000000000001</c:v>
                </c:pt>
                <c:pt idx="1">
                  <c:v>0.1061</c:v>
                </c:pt>
                <c:pt idx="2">
                  <c:v>0.66669999999999996</c:v>
                </c:pt>
                <c:pt idx="3">
                  <c:v>7.5800000000000006E-2</c:v>
                </c:pt>
                <c:pt idx="4">
                  <c:v>0.59089999999999998</c:v>
                </c:pt>
                <c:pt idx="5">
                  <c:v>0.1061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5D-EC42-96BA-3591AB3D3B89}"/>
            </c:ext>
          </c:extLst>
        </c:ser>
        <c:ser>
          <c:idx val="2"/>
          <c:order val="2"/>
          <c:tx>
            <c:strRef>
              <c:f>'Q1'!$F$28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'Q1'!$A$29:$C$35</c:f>
              <c:strCache>
                <c:ptCount val="7"/>
                <c:pt idx="0">
                  <c:v>Lustre 2.5.x</c:v>
                </c:pt>
                <c:pt idx="1">
                  <c:v>Lustre 2.7.x</c:v>
                </c:pt>
                <c:pt idx="2">
                  <c:v>Lustre 2.10.x</c:v>
                </c:pt>
                <c:pt idx="3">
                  <c:v>Lustre 2.11</c:v>
                </c:pt>
                <c:pt idx="4">
                  <c:v>Lustre 2.12.x</c:v>
                </c:pt>
                <c:pt idx="5">
                  <c:v>Lustre 2.13</c:v>
                </c:pt>
                <c:pt idx="6">
                  <c:v>Lustre 2.14</c:v>
                </c:pt>
              </c:strCache>
            </c:strRef>
          </c:cat>
          <c:val>
            <c:numRef>
              <c:f>'Q1'!$F$29:$F$35</c:f>
              <c:numCache>
                <c:formatCode>0.00%</c:formatCode>
                <c:ptCount val="7"/>
                <c:pt idx="0">
                  <c:v>6.9000000000000006E-2</c:v>
                </c:pt>
                <c:pt idx="1">
                  <c:v>3.4500000000000003E-2</c:v>
                </c:pt>
                <c:pt idx="2">
                  <c:v>0.3448</c:v>
                </c:pt>
                <c:pt idx="3">
                  <c:v>3.4500000000000003E-2</c:v>
                </c:pt>
                <c:pt idx="4">
                  <c:v>0.86209999999999998</c:v>
                </c:pt>
                <c:pt idx="5">
                  <c:v>8.6199999999999999E-2</c:v>
                </c:pt>
                <c:pt idx="6">
                  <c:v>1.72E-2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5D-EC42-96BA-3591AB3D3B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822336"/>
        <c:axId val="67823872"/>
      </c:barChart>
      <c:catAx>
        <c:axId val="6782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7823872"/>
        <c:crosses val="autoZero"/>
        <c:auto val="1"/>
        <c:lblAlgn val="ctr"/>
        <c:lblOffset val="100"/>
        <c:noMultiLvlLbl val="0"/>
      </c:catAx>
      <c:valAx>
        <c:axId val="6782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782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Historic % of</a:t>
            </a:r>
            <a:r>
              <a:rPr lang="en-US" baseline="0" dirty="0"/>
              <a:t> </a:t>
            </a:r>
            <a:r>
              <a:rPr lang="en-US" dirty="0"/>
              <a:t>Top 100 confirmed</a:t>
            </a:r>
            <a:r>
              <a:rPr lang="en-US" baseline="0" dirty="0"/>
              <a:t> </a:t>
            </a:r>
            <a:r>
              <a:rPr lang="en-US" dirty="0"/>
              <a:t>using Lustre</a:t>
            </a:r>
          </a:p>
        </c:rich>
      </c:tx>
      <c:layout>
        <c:manualLayout>
          <c:xMode val="edge"/>
          <c:yMode val="edge"/>
          <c:x val="6.8203949640645606E-2"/>
          <c:y val="2.959475459773154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Lustre Top 100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Sheet1!$A$2:$A$24</c:f>
              <c:strCache>
                <c:ptCount val="11"/>
                <c:pt idx="0">
                  <c:v>SC10</c:v>
                </c:pt>
                <c:pt idx="1">
                  <c:v>SC11</c:v>
                </c:pt>
                <c:pt idx="2">
                  <c:v>SC12</c:v>
                </c:pt>
                <c:pt idx="3">
                  <c:v>SC13</c:v>
                </c:pt>
                <c:pt idx="4">
                  <c:v>SC14</c:v>
                </c:pt>
                <c:pt idx="5">
                  <c:v>SC15</c:v>
                </c:pt>
                <c:pt idx="6">
                  <c:v>SC16</c:v>
                </c:pt>
                <c:pt idx="7">
                  <c:v>SC17</c:v>
                </c:pt>
                <c:pt idx="8">
                  <c:v>SC18</c:v>
                </c:pt>
                <c:pt idx="9">
                  <c:v>SC19</c:v>
                </c:pt>
                <c:pt idx="10">
                  <c:v>SC20</c:v>
                </c:pt>
              </c:strCache>
            </c:strRef>
          </c:cat>
          <c:val>
            <c:numRef>
              <c:f>Sheet1!$C$2:$C$24</c:f>
              <c:numCache>
                <c:formatCode>General</c:formatCode>
                <c:ptCount val="11"/>
                <c:pt idx="0">
                  <c:v>69</c:v>
                </c:pt>
                <c:pt idx="1">
                  <c:v>66</c:v>
                </c:pt>
                <c:pt idx="2">
                  <c:v>59</c:v>
                </c:pt>
                <c:pt idx="3">
                  <c:v>49</c:v>
                </c:pt>
                <c:pt idx="4">
                  <c:v>63</c:v>
                </c:pt>
                <c:pt idx="5">
                  <c:v>71</c:v>
                </c:pt>
                <c:pt idx="6">
                  <c:v>74</c:v>
                </c:pt>
                <c:pt idx="7">
                  <c:v>77</c:v>
                </c:pt>
                <c:pt idx="8">
                  <c:v>70</c:v>
                </c:pt>
                <c:pt idx="9">
                  <c:v>60</c:v>
                </c:pt>
                <c:pt idx="10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CD-F74A-AD4E-4D0895423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482944"/>
        <c:axId val="68484480"/>
      </c:barChart>
      <c:catAx>
        <c:axId val="6848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8484480"/>
        <c:crosses val="autoZero"/>
        <c:auto val="1"/>
        <c:lblAlgn val="ctr"/>
        <c:lblOffset val="100"/>
        <c:noMultiLvlLbl val="0"/>
      </c:catAx>
      <c:valAx>
        <c:axId val="6848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8482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 i="0" baseline="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0.36073</cdr:x>
      <cdr:y>0.17422</cdr:y>
    </cdr:from>
    <cdr:to>
      <cdr:x>0.51586</cdr:x>
      <cdr:y>0.95465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913A890-0BDE-8949-A92A-73FC1B7D399E}"/>
            </a:ext>
          </a:extLst>
        </cdr:cNvPr>
        <cdr:cNvSpPr/>
      </cdr:nvSpPr>
      <cdr:spPr>
        <a:xfrm xmlns:a="http://schemas.openxmlformats.org/drawingml/2006/main">
          <a:off x="1717528" y="776175"/>
          <a:ext cx="738593" cy="3476848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0.59431</cdr:x>
      <cdr:y>0.17184</cdr:y>
    </cdr:from>
    <cdr:to>
      <cdr:x>0.75034</cdr:x>
      <cdr:y>0.95943</cdr:y>
    </cdr:to>
    <cdr:sp macro="" textlink="">
      <cdr:nvSpPr>
        <cdr:cNvPr id="3" name="Oval 2">
          <a:extLst xmlns:a="http://schemas.openxmlformats.org/drawingml/2006/main">
            <a:ext uri="{FF2B5EF4-FFF2-40B4-BE49-F238E27FC236}">
              <a16:creationId xmlns:a16="http://schemas.microsoft.com/office/drawing/2014/main" id="{55C3C625-B330-4A4A-9C1A-9FBA96BADA69}"/>
            </a:ext>
          </a:extLst>
        </cdr:cNvPr>
        <cdr:cNvSpPr/>
      </cdr:nvSpPr>
      <cdr:spPr>
        <a:xfrm xmlns:a="http://schemas.openxmlformats.org/drawingml/2006/main">
          <a:off x="2829649" y="765543"/>
          <a:ext cx="742892" cy="3508746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0.11619</cdr:x>
      <cdr:y>0.18006</cdr:y>
    </cdr:from>
    <cdr:to>
      <cdr:x>0.5</cdr:x>
      <cdr:y>0.39201</cdr:y>
    </cdr:to>
    <cdr:sp macro="" textlink="">
      <cdr:nvSpPr>
        <cdr:cNvPr id="4" name="TextBox 8">
          <a:extLst xmlns:a="http://schemas.openxmlformats.org/drawingml/2006/main">
            <a:ext uri="{FF2B5EF4-FFF2-40B4-BE49-F238E27FC236}">
              <a16:creationId xmlns:a16="http://schemas.microsoft.com/office/drawing/2014/main" id="{32526997-5370-7A49-AE46-616D284576E5}"/>
            </a:ext>
          </a:extLst>
        </cdr:cNvPr>
        <cdr:cNvSpPr txBox="1"/>
      </cdr:nvSpPr>
      <cdr:spPr>
        <a:xfrm xmlns:a="http://schemas.openxmlformats.org/drawingml/2006/main">
          <a:off x="553213" y="802171"/>
          <a:ext cx="1827388" cy="94424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>
              <a:solidFill>
                <a:schemeClr val="accent1"/>
              </a:solidFill>
            </a:rPr>
            <a:t>Former LTS</a:t>
          </a:r>
        </a:p>
      </cdr:txBody>
    </cdr:sp>
  </cdr:relSizeAnchor>
  <cdr:relSizeAnchor xmlns:cdr="http://schemas.openxmlformats.org/drawingml/2006/chartDrawing">
    <cdr:from>
      <cdr:x>0.61619</cdr:x>
      <cdr:y>0.1629</cdr:y>
    </cdr:from>
    <cdr:to>
      <cdr:x>1</cdr:x>
      <cdr:y>0.35765</cdr:y>
    </cdr:to>
    <cdr:sp macro="" textlink="">
      <cdr:nvSpPr>
        <cdr:cNvPr id="5" name="TextBox 8">
          <a:extLst xmlns:a="http://schemas.openxmlformats.org/drawingml/2006/main">
            <a:ext uri="{FF2B5EF4-FFF2-40B4-BE49-F238E27FC236}">
              <a16:creationId xmlns:a16="http://schemas.microsoft.com/office/drawing/2014/main" id="{98A01B36-3B26-7B48-BBD3-D70BFA8DBC42}"/>
            </a:ext>
          </a:extLst>
        </cdr:cNvPr>
        <cdr:cNvSpPr txBox="1"/>
      </cdr:nvSpPr>
      <cdr:spPr>
        <a:xfrm xmlns:a="http://schemas.openxmlformats.org/drawingml/2006/main">
          <a:off x="2933814" y="725732"/>
          <a:ext cx="1827388" cy="8676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>
              <a:solidFill>
                <a:schemeClr val="accent1"/>
              </a:solidFill>
            </a:rPr>
            <a:t>Current LTS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5" name="AutoShape 2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6" name="AutoShape 3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7" name="AutoShape 4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8" name="AutoShape 5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9" name="AutoShape 6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1" name="AutoShape 8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2" name="AutoShape 9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3" name="AutoShape 10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4" name="AutoShape 11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5" name="AutoShape 12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86" name="AutoShape 13"/>
          <p:cNvSpPr>
            <a:spLocks noChangeArrowheads="1"/>
          </p:cNvSpPr>
          <p:nvPr/>
        </p:nvSpPr>
        <p:spPr bwMode="auto">
          <a:xfrm>
            <a:off x="0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511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511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89" name="Rectangle 1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2975" y="746125"/>
            <a:ext cx="4951413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9" name="Rectangle 1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724400"/>
            <a:ext cx="5465763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/>
          </p:nvPr>
        </p:nvSpPr>
        <p:spPr bwMode="auto">
          <a:xfrm>
            <a:off x="0" y="9445625"/>
            <a:ext cx="29511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C4C4C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9445625"/>
            <a:ext cx="29511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C4C4C"/>
                </a:solidFill>
                <a:latin typeface="Times New Roman" panose="02020603050405020304" pitchFamily="18" charset="0"/>
              </a:defRPr>
            </a:lvl1pPr>
          </a:lstStyle>
          <a:p>
            <a:fld id="{9998FA34-4C87-4F31-9466-D641802C990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2562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6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6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746125"/>
            <a:ext cx="4945063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998FA34-4C87-4F31-9466-D641802C9906}" type="slidenum">
              <a:rPr lang="de-DE" altLang="en-US" smtClean="0"/>
              <a:pPr/>
              <a:t>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10745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6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838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6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83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6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435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algn="l"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0B47926-AFE2-4506-AF5B-9B8A256FB53F}" type="slidenum">
              <a:rPr lang="de-DE" altLang="de-DE">
                <a:solidFill>
                  <a:srgbClr val="4C4C4C"/>
                </a:solidFill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de-DE" altLang="de-DE">
              <a:solidFill>
                <a:srgbClr val="4C4C4C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5565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6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15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72306-FCEA-4042-92C7-69B30AA9B2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74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1F9B3-EEF3-4E41-BA08-6880B36F80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81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2425" y="346075"/>
            <a:ext cx="2116138" cy="53514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9250" y="346075"/>
            <a:ext cx="6200775" cy="535146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5BEAC-E167-403B-B6B8-4CCDA43EA6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296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75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3"/>
            <a:ext cx="7886700" cy="95996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350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050"/>
            </a:lvl3pPr>
            <a:lvl4pPr marL="1257278" indent="-17961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900"/>
            </a:lvl4pPr>
            <a:lvl5pPr marL="1616499" indent="-17961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9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6" y="1067647"/>
            <a:ext cx="7924376" cy="2145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5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41936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3536156"/>
            <a:ext cx="7773293" cy="1017984"/>
          </a:xfrm>
        </p:spPr>
        <p:txBody>
          <a:bodyPr>
            <a:normAutofit/>
          </a:bodyPr>
          <a:lstStyle>
            <a:lvl1pPr algn="ctr">
              <a:defRPr sz="3164">
                <a:latin typeface="Myriad Pro Co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4661298"/>
            <a:ext cx="6400353" cy="589359"/>
          </a:xfrm>
        </p:spPr>
        <p:txBody>
          <a:bodyPr>
            <a:normAutofit/>
          </a:bodyPr>
          <a:lstStyle>
            <a:lvl1pPr marL="0" indent="0" algn="ctr">
              <a:buNone/>
              <a:defRPr sz="2004">
                <a:solidFill>
                  <a:schemeClr val="tx1"/>
                </a:solidFill>
                <a:latin typeface="Myriad Pro Cond"/>
              </a:defRPr>
            </a:lvl1pPr>
            <a:lvl2pPr marL="241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2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3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4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5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8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07D873-54DE-44E4-B468-C01D9280D1E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2000250" y="5197078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6"/>
          </p:nvPr>
        </p:nvSpPr>
        <p:spPr>
          <a:xfrm>
            <a:off x="2000250" y="5572125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735669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32564858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49955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5843" y="4406801"/>
            <a:ext cx="7458522" cy="1361777"/>
          </a:xfrm>
        </p:spPr>
        <p:txBody>
          <a:bodyPr anchor="t"/>
          <a:lstStyle>
            <a:lvl1pPr algn="l">
              <a:defRPr sz="2109" b="0" cap="none"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3" y="2906613"/>
            <a:ext cx="7458522" cy="1500188"/>
          </a:xfrm>
        </p:spPr>
        <p:txBody>
          <a:bodyPr anchor="b"/>
          <a:lstStyle>
            <a:lvl1pPr marL="0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1pPr>
            <a:lvl2pPr marL="241082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2pPr>
            <a:lvl3pPr marL="482163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3pPr>
            <a:lvl4pPr marL="723245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4pPr>
            <a:lvl5pPr marL="964326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5pPr>
            <a:lvl6pPr marL="1205408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6pPr>
            <a:lvl7pPr marL="1446489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7pPr>
            <a:lvl8pPr marL="1687571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8pPr>
            <a:lvl9pPr marL="1928652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466682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82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44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375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1016</a:t>
            </a:r>
          </a:p>
          <a:p>
            <a:pPr>
              <a:defRPr/>
            </a:pPr>
            <a:endParaRPr lang="en-US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51F984-6D78-4A16-81FA-F84C1F800A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803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149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1605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918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45792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05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1"/>
            <a:ext cx="5486177" cy="4114354"/>
          </a:xfrm>
        </p:spPr>
        <p:txBody>
          <a:bodyPr/>
          <a:lstStyle>
            <a:lvl1pPr marL="0" indent="0">
              <a:buNone/>
              <a:defRPr sz="1687"/>
            </a:lvl1pPr>
            <a:lvl2pPr marL="241082" indent="0">
              <a:buNone/>
              <a:defRPr sz="1476"/>
            </a:lvl2pPr>
            <a:lvl3pPr marL="482163" indent="0">
              <a:buNone/>
              <a:defRPr sz="1266"/>
            </a:lvl3pPr>
            <a:lvl4pPr marL="723245" indent="0">
              <a:buNone/>
              <a:defRPr sz="1055"/>
            </a:lvl4pPr>
            <a:lvl5pPr marL="964326" indent="0">
              <a:buNone/>
              <a:defRPr sz="1055"/>
            </a:lvl5pPr>
            <a:lvl6pPr marL="1205408" indent="0">
              <a:buNone/>
              <a:defRPr sz="1055"/>
            </a:lvl6pPr>
            <a:lvl7pPr marL="1446489" indent="0">
              <a:buNone/>
              <a:defRPr sz="1055"/>
            </a:lvl7pPr>
            <a:lvl8pPr marL="1687571" indent="0">
              <a:buNone/>
              <a:defRPr sz="1055"/>
            </a:lvl8pPr>
            <a:lvl9pPr marL="1928652" indent="0">
              <a:buNone/>
              <a:defRPr sz="105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418579"/>
          </a:xfrm>
        </p:spPr>
        <p:txBody>
          <a:bodyPr/>
          <a:lstStyle>
            <a:lvl1pPr marL="0" indent="0">
              <a:buNone/>
              <a:defRPr sz="738"/>
            </a:lvl1pPr>
            <a:lvl2pPr marL="241082" indent="0">
              <a:buNone/>
              <a:defRPr sz="633"/>
            </a:lvl2pPr>
            <a:lvl3pPr marL="482163" indent="0">
              <a:buNone/>
              <a:defRPr sz="527"/>
            </a:lvl3pPr>
            <a:lvl4pPr marL="723245" indent="0">
              <a:buNone/>
              <a:defRPr sz="475"/>
            </a:lvl4pPr>
            <a:lvl5pPr marL="964326" indent="0">
              <a:buNone/>
              <a:defRPr sz="475"/>
            </a:lvl5pPr>
            <a:lvl6pPr marL="1205408" indent="0">
              <a:buNone/>
              <a:defRPr sz="475"/>
            </a:lvl6pPr>
            <a:lvl7pPr marL="1446489" indent="0">
              <a:buNone/>
              <a:defRPr sz="475"/>
            </a:lvl7pPr>
            <a:lvl8pPr marL="1687571" indent="0">
              <a:buNone/>
              <a:defRPr sz="475"/>
            </a:lvl8pPr>
            <a:lvl9pPr marL="1928652" indent="0">
              <a:buNone/>
              <a:defRPr sz="4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2691225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 algn="l">
              <a:defRPr sz="263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714750" y="5277446"/>
            <a:ext cx="4929188" cy="75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 Beaverton, OR 97003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 | Fax: 503-644-6708 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 admin@opensfs.org  |  www.opensfs.org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664764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>
              <a:defRPr sz="263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661172" y="5642111"/>
            <a:ext cx="503634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221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www.opensfs.org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2172" y="4982766"/>
            <a:ext cx="3375422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Beaverton, OR 97003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Fax: 503-644-6708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admin@opensfs.org 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42872400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3536156"/>
            <a:ext cx="7773293" cy="1017984"/>
          </a:xfrm>
        </p:spPr>
        <p:txBody>
          <a:bodyPr>
            <a:normAutofit/>
          </a:bodyPr>
          <a:lstStyle>
            <a:lvl1pPr algn="ctr">
              <a:defRPr sz="3164">
                <a:latin typeface="Myriad Pro Con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4661298"/>
            <a:ext cx="6400353" cy="589359"/>
          </a:xfrm>
        </p:spPr>
        <p:txBody>
          <a:bodyPr>
            <a:normAutofit/>
          </a:bodyPr>
          <a:lstStyle>
            <a:lvl1pPr marL="0" indent="0" algn="ctr">
              <a:buNone/>
              <a:defRPr sz="2004">
                <a:solidFill>
                  <a:schemeClr val="tx1"/>
                </a:solidFill>
                <a:latin typeface="Myriad Pro Cond"/>
              </a:defRPr>
            </a:lvl1pPr>
            <a:lvl2pPr marL="241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2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3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4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5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8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07D873-54DE-44E4-B468-C01D9280D1E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2000250" y="5197078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6"/>
          </p:nvPr>
        </p:nvSpPr>
        <p:spPr>
          <a:xfrm>
            <a:off x="2000250" y="5572125"/>
            <a:ext cx="5143500" cy="482203"/>
          </a:xfrm>
        </p:spPr>
        <p:txBody>
          <a:bodyPr>
            <a:normAutofit/>
          </a:bodyPr>
          <a:lstStyle>
            <a:lvl1pPr algn="ctr">
              <a:buNone/>
              <a:defRPr sz="1582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9629959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6225730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71562" y="1393031"/>
            <a:ext cx="7733110" cy="4393406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Calibri" pitchFamily="34" charset="0"/>
              <a:buChar char="–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90391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A39FA-6A04-497D-A0ED-C545B238E0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947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5843" y="4406801"/>
            <a:ext cx="7458522" cy="1361777"/>
          </a:xfrm>
        </p:spPr>
        <p:txBody>
          <a:bodyPr anchor="t"/>
          <a:lstStyle>
            <a:lvl1pPr algn="l">
              <a:defRPr sz="2109" b="0" cap="none"/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3" y="2906613"/>
            <a:ext cx="7458522" cy="1500188"/>
          </a:xfrm>
        </p:spPr>
        <p:txBody>
          <a:bodyPr anchor="b"/>
          <a:lstStyle>
            <a:lvl1pPr marL="0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1pPr>
            <a:lvl2pPr marL="241082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2pPr>
            <a:lvl3pPr marL="482163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3pPr>
            <a:lvl4pPr marL="723245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4pPr>
            <a:lvl5pPr marL="964326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5pPr>
            <a:lvl6pPr marL="1205408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6pPr>
            <a:lvl7pPr marL="1446489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7pPr>
            <a:lvl8pPr marL="1687571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8pPr>
            <a:lvl9pPr marL="1928652" indent="0">
              <a:buNone/>
              <a:defRPr sz="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411066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285875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35122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844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978301" y="1393031"/>
            <a:ext cx="3857625" cy="4661297"/>
          </a:xfrm>
        </p:spPr>
        <p:txBody>
          <a:bodyPr/>
          <a:lstStyle>
            <a:lvl1pPr>
              <a:defRPr sz="1476"/>
            </a:lvl1pPr>
            <a:lvl2pPr>
              <a:defRPr sz="1266"/>
            </a:lvl2pPr>
            <a:lvl3pPr>
              <a:defRPr sz="1055"/>
            </a:lvl3pPr>
            <a:lvl4pPr>
              <a:defRPr sz="949"/>
            </a:lvl4pPr>
            <a:lvl5pPr>
              <a:defRPr sz="949"/>
            </a:lvl5pPr>
            <a:lvl6pPr>
              <a:defRPr sz="949"/>
            </a:lvl6pPr>
            <a:lvl7pPr>
              <a:defRPr sz="949"/>
            </a:lvl7pPr>
            <a:lvl8pPr>
              <a:defRPr sz="949"/>
            </a:lvl8pPr>
            <a:lvl9pPr>
              <a:defRPr sz="9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1766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0875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5844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844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4203" y="1182069"/>
            <a:ext cx="3804047" cy="639589"/>
          </a:xfrm>
        </p:spPr>
        <p:txBody>
          <a:bodyPr anchor="b">
            <a:normAutofit/>
          </a:bodyPr>
          <a:lstStyle>
            <a:lvl1pPr marL="0" indent="0">
              <a:buNone/>
              <a:defRPr sz="1371" b="1"/>
            </a:lvl1pPr>
            <a:lvl2pPr marL="241082" indent="0">
              <a:buNone/>
              <a:defRPr sz="1055" b="1"/>
            </a:lvl2pPr>
            <a:lvl3pPr marL="482163" indent="0">
              <a:buNone/>
              <a:defRPr sz="949" b="1"/>
            </a:lvl3pPr>
            <a:lvl4pPr marL="723245" indent="0">
              <a:buNone/>
              <a:defRPr sz="844" b="1"/>
            </a:lvl4pPr>
            <a:lvl5pPr marL="964326" indent="0">
              <a:buNone/>
              <a:defRPr sz="844" b="1"/>
            </a:lvl5pPr>
            <a:lvl6pPr marL="1205408" indent="0">
              <a:buNone/>
              <a:defRPr sz="844" b="1"/>
            </a:lvl6pPr>
            <a:lvl7pPr marL="1446489" indent="0">
              <a:buNone/>
              <a:defRPr sz="844" b="1"/>
            </a:lvl7pPr>
            <a:lvl8pPr marL="1687571" indent="0">
              <a:buNone/>
              <a:defRPr sz="844" b="1"/>
            </a:lvl8pPr>
            <a:lvl9pPr marL="1928652" indent="0">
              <a:buNone/>
              <a:defRPr sz="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4203" y="1871887"/>
            <a:ext cx="3804047" cy="4021708"/>
          </a:xfrm>
        </p:spPr>
        <p:txBody>
          <a:bodyPr/>
          <a:lstStyle>
            <a:lvl1pPr>
              <a:defRPr sz="1266"/>
            </a:lvl1pPr>
            <a:lvl2pPr>
              <a:defRPr sz="1055"/>
            </a:lvl2pPr>
            <a:lvl3pPr>
              <a:defRPr sz="949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35844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7892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28870773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1562" y="160734"/>
            <a:ext cx="7695752" cy="928688"/>
          </a:xfrm>
        </p:spPr>
        <p:txBody>
          <a:bodyPr>
            <a:normAutofit/>
          </a:bodyPr>
          <a:lstStyle>
            <a:lvl1pPr algn="l">
              <a:defRPr sz="253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089422" y="1071563"/>
            <a:ext cx="7715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5067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3085680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05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1"/>
            <a:ext cx="5486177" cy="4114354"/>
          </a:xfrm>
        </p:spPr>
        <p:txBody>
          <a:bodyPr/>
          <a:lstStyle>
            <a:lvl1pPr marL="0" indent="0">
              <a:buNone/>
              <a:defRPr sz="1687"/>
            </a:lvl1pPr>
            <a:lvl2pPr marL="241082" indent="0">
              <a:buNone/>
              <a:defRPr sz="1476"/>
            </a:lvl2pPr>
            <a:lvl3pPr marL="482163" indent="0">
              <a:buNone/>
              <a:defRPr sz="1266"/>
            </a:lvl3pPr>
            <a:lvl4pPr marL="723245" indent="0">
              <a:buNone/>
              <a:defRPr sz="1055"/>
            </a:lvl4pPr>
            <a:lvl5pPr marL="964326" indent="0">
              <a:buNone/>
              <a:defRPr sz="1055"/>
            </a:lvl5pPr>
            <a:lvl6pPr marL="1205408" indent="0">
              <a:buNone/>
              <a:defRPr sz="1055"/>
            </a:lvl6pPr>
            <a:lvl7pPr marL="1446489" indent="0">
              <a:buNone/>
              <a:defRPr sz="1055"/>
            </a:lvl7pPr>
            <a:lvl8pPr marL="1687571" indent="0">
              <a:buNone/>
              <a:defRPr sz="1055"/>
            </a:lvl8pPr>
            <a:lvl9pPr marL="1928652" indent="0">
              <a:buNone/>
              <a:defRPr sz="105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418579"/>
          </a:xfrm>
        </p:spPr>
        <p:txBody>
          <a:bodyPr/>
          <a:lstStyle>
            <a:lvl1pPr marL="0" indent="0">
              <a:buNone/>
              <a:defRPr sz="738"/>
            </a:lvl1pPr>
            <a:lvl2pPr marL="241082" indent="0">
              <a:buNone/>
              <a:defRPr sz="633"/>
            </a:lvl2pPr>
            <a:lvl3pPr marL="482163" indent="0">
              <a:buNone/>
              <a:defRPr sz="527"/>
            </a:lvl3pPr>
            <a:lvl4pPr marL="723245" indent="0">
              <a:buNone/>
              <a:defRPr sz="475"/>
            </a:lvl4pPr>
            <a:lvl5pPr marL="964326" indent="0">
              <a:buNone/>
              <a:defRPr sz="475"/>
            </a:lvl5pPr>
            <a:lvl6pPr marL="1205408" indent="0">
              <a:buNone/>
              <a:defRPr sz="475"/>
            </a:lvl6pPr>
            <a:lvl7pPr marL="1446489" indent="0">
              <a:buNone/>
              <a:defRPr sz="475"/>
            </a:lvl7pPr>
            <a:lvl8pPr marL="1687571" indent="0">
              <a:buNone/>
              <a:defRPr sz="475"/>
            </a:lvl8pPr>
            <a:lvl9pPr marL="1928652" indent="0">
              <a:buNone/>
              <a:defRPr sz="4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3844" y="6492999"/>
            <a:ext cx="1178719" cy="365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07D873-54DE-44E4-B468-C01D9280D1E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17287352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 algn="l">
              <a:defRPr sz="263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714750" y="5277446"/>
            <a:ext cx="4929188" cy="75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 Beaverton, OR 97003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 | Fax: 503-644-6708 </a:t>
            </a:r>
          </a:p>
          <a:p>
            <a:pPr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 admin@opensfs.org  |  www.opensfs.org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369964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9250" y="1173163"/>
            <a:ext cx="415766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1173163"/>
            <a:ext cx="415925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0AD5B-EFB6-4CB0-A087-4EA7363CB4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6506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1607344"/>
            <a:ext cx="7918400" cy="1143000"/>
          </a:xfrm>
        </p:spPr>
        <p:txBody>
          <a:bodyPr>
            <a:normAutofit/>
          </a:bodyPr>
          <a:lstStyle>
            <a:lvl1pPr>
              <a:defRPr sz="263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661172" y="5642111"/>
            <a:ext cx="503634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82163">
              <a:buClrTx/>
              <a:buSzTx/>
              <a:buFontTx/>
              <a:buNone/>
            </a:pPr>
            <a:r>
              <a:rPr lang="en-US" sz="221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www.opensfs.org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2172" y="4982766"/>
            <a:ext cx="3375422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82163">
              <a:buClrTx/>
              <a:buSzTx/>
              <a:buFontTx/>
              <a:buNone/>
            </a:pPr>
            <a:r>
              <a:rPr lang="en-US" sz="1160" b="1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Open Scalable File Systems, Inc.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3855 SW 153rd Drive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Beaverton, OR 97003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Ph: 503-619-0561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Fax: 503-644-6708</a:t>
            </a:r>
          </a:p>
          <a:p>
            <a:pPr algn="l" defTabSz="482163">
              <a:buClrTx/>
              <a:buSzTx/>
              <a:buFontTx/>
              <a:buNone/>
            </a:pPr>
            <a:r>
              <a:rPr lang="en-US" sz="1055" dirty="0">
                <a:solidFill>
                  <a:srgbClr val="000000"/>
                </a:solidFill>
                <a:latin typeface="Myriad Pro Cond"/>
                <a:ea typeface="ヒラギノ角ゴ ProN W3" charset="-128"/>
                <a:cs typeface="+mn-cs"/>
                <a:sym typeface="Gill Sans" charset="0"/>
              </a:rPr>
              <a:t>admin@opensfs.org 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4"/>
          </p:nvPr>
        </p:nvSpPr>
        <p:spPr>
          <a:xfrm>
            <a:off x="3124275" y="6492999"/>
            <a:ext cx="2895451" cy="365001"/>
          </a:xfrm>
        </p:spPr>
        <p:txBody>
          <a:bodyPr/>
          <a:lstStyle>
            <a:lvl1pPr>
              <a:defRPr sz="63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Copyright © 2016 OpenSFS.</a:t>
            </a:r>
          </a:p>
        </p:txBody>
      </p:sp>
    </p:spTree>
    <p:extLst>
      <p:ext uri="{BB962C8B-B14F-4D97-AF65-F5344CB8AC3E}">
        <p14:creationId xmlns:p14="http://schemas.microsoft.com/office/powerpoint/2010/main" val="429212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127FB9-E3FC-4DBC-B306-6A3161847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06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A7BC9-02D6-44C2-A963-7C8FB77A6D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7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96228-4849-4773-9F1E-42BE9E04DE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68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7AB5C-C1F6-4B78-B9A0-4FAA57CBA6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42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/>
              <a:t>Portland </a:t>
            </a:r>
            <a:r>
              <a:rPr lang="de-DE" altLang="de-DE" dirty="0" err="1"/>
              <a:t>OR</a:t>
            </a:r>
            <a:r>
              <a:rPr lang="de-DE" altLang="de-DE" dirty="0"/>
              <a:t>, April 2016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 dirty="0"/>
              <a:t>LUG 2016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1CB11-FFB4-4D2B-BEC3-E5FD24CD1F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78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346075"/>
            <a:ext cx="6478588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250" y="1173163"/>
            <a:ext cx="84693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 err="1"/>
              <a:t>Klicken</a:t>
            </a:r>
            <a:r>
              <a:rPr lang="en-GB" altLang="de-DE" dirty="0"/>
              <a:t> </a:t>
            </a:r>
            <a:r>
              <a:rPr lang="en-GB" altLang="de-DE" dirty="0" err="1"/>
              <a:t>Sie</a:t>
            </a:r>
            <a:r>
              <a:rPr lang="en-GB" altLang="de-DE" dirty="0"/>
              <a:t>, um die </a:t>
            </a:r>
            <a:r>
              <a:rPr lang="en-GB" altLang="de-DE" dirty="0" err="1"/>
              <a:t>Formate</a:t>
            </a:r>
            <a:r>
              <a:rPr lang="en-GB" altLang="de-DE" dirty="0"/>
              <a:t> des </a:t>
            </a:r>
            <a:r>
              <a:rPr lang="en-GB" altLang="de-DE" dirty="0" err="1"/>
              <a:t>Gliederungstextes</a:t>
            </a:r>
            <a:r>
              <a:rPr lang="en-GB" altLang="de-DE" dirty="0"/>
              <a:t> </a:t>
            </a:r>
            <a:r>
              <a:rPr lang="en-GB" altLang="de-DE" dirty="0" err="1"/>
              <a:t>zu</a:t>
            </a:r>
            <a:r>
              <a:rPr lang="en-GB" altLang="de-DE" dirty="0"/>
              <a:t> </a:t>
            </a:r>
            <a:r>
              <a:rPr lang="en-GB" altLang="de-DE" dirty="0" err="1"/>
              <a:t>bearbeiten</a:t>
            </a:r>
            <a:endParaRPr lang="en-GB" altLang="de-DE" dirty="0"/>
          </a:p>
          <a:p>
            <a:pPr lvl="1"/>
            <a:r>
              <a:rPr lang="en-GB" altLang="de-DE" dirty="0" err="1"/>
              <a:t>Zweite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2"/>
            <a:r>
              <a:rPr lang="en-GB" altLang="de-DE" dirty="0" err="1"/>
              <a:t>Dritte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3"/>
            <a:r>
              <a:rPr lang="en-GB" altLang="de-DE" dirty="0" err="1"/>
              <a:t>Vierte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Fünfte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Sechste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Siebente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Achte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Neunte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250825" y="6381750"/>
            <a:ext cx="19446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3000"/>
              </a:lnSpc>
              <a:tabLst>
                <a:tab pos="723900" algn="l"/>
              </a:tabLst>
              <a:defRPr sz="1200">
                <a:solidFill>
                  <a:srgbClr val="66666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 dirty="0"/>
              <a:t>Portland, </a:t>
            </a:r>
            <a:r>
              <a:rPr lang="de-DE" altLang="de-DE" dirty="0" err="1"/>
              <a:t>OR</a:t>
            </a:r>
            <a:r>
              <a:rPr lang="de-DE" altLang="de-DE" dirty="0"/>
              <a:t> – April 5th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619250" y="6381750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1200">
                <a:solidFill>
                  <a:srgbClr val="66666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de-DE" dirty="0"/>
              <a:t>LUG 2016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740650" y="6381750"/>
            <a:ext cx="10890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</a:tabLst>
              <a:defRPr sz="1200">
                <a:solidFill>
                  <a:srgbClr val="666666"/>
                </a:solidFill>
                <a:cs typeface="Arial" panose="020B0604020202020204" pitchFamily="34" charset="0"/>
              </a:defRPr>
            </a:lvl1pPr>
          </a:lstStyle>
          <a:p>
            <a:fld id="{20500A1F-63EB-48EE-BB31-D0D34EC90C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6696075"/>
            <a:ext cx="9144000" cy="179388"/>
          </a:xfrm>
          <a:prstGeom prst="roundRect">
            <a:avLst>
              <a:gd name="adj" fmla="val 889"/>
            </a:avLst>
          </a:prstGeom>
          <a:solidFill>
            <a:srgbClr val="004973"/>
          </a:solidFill>
          <a:ln w="9360">
            <a:solidFill>
              <a:srgbClr val="00497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503238" y="1008063"/>
            <a:ext cx="8640762" cy="1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7" name="AutoShape 8"/>
          <p:cNvSpPr>
            <a:spLocks noChangeArrowheads="1"/>
          </p:cNvSpPr>
          <p:nvPr/>
        </p:nvSpPr>
        <p:spPr bwMode="auto">
          <a:xfrm rot="-5400000">
            <a:off x="144463" y="344488"/>
            <a:ext cx="684212" cy="6842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62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02" y="11612"/>
                </a:moveTo>
                <a:cubicBezTo>
                  <a:pt x="580" y="11342"/>
                  <a:pt x="570" y="11071"/>
                  <a:pt x="570" y="10800"/>
                </a:cubicBezTo>
                <a:cubicBezTo>
                  <a:pt x="570" y="5150"/>
                  <a:pt x="5150" y="570"/>
                  <a:pt x="10800" y="570"/>
                </a:cubicBezTo>
                <a:cubicBezTo>
                  <a:pt x="16449" y="570"/>
                  <a:pt x="21030" y="5150"/>
                  <a:pt x="21030" y="10800"/>
                </a:cubicBezTo>
                <a:cubicBezTo>
                  <a:pt x="21030" y="11071"/>
                  <a:pt x="21019" y="11342"/>
                  <a:pt x="20997" y="11612"/>
                </a:cubicBezTo>
                <a:lnTo>
                  <a:pt x="21565" y="11657"/>
                </a:lnTo>
                <a:cubicBezTo>
                  <a:pt x="21588" y="11372"/>
                  <a:pt x="21600" y="11086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086"/>
                  <a:pt x="11" y="11372"/>
                  <a:pt x="34" y="11657"/>
                </a:cubicBezTo>
                <a:lnTo>
                  <a:pt x="602" y="11612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8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703" r:id="rId12"/>
  </p:sldLayoutIdLst>
  <p:hf hd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4973"/>
          </a:solidFill>
          <a:latin typeface="Arial" charset="0"/>
          <a:cs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4973"/>
          </a:solidFill>
          <a:latin typeface="Arial" charset="0"/>
          <a:cs typeface="Arial" charset="0"/>
        </a:defRPr>
      </a:lvl9pPr>
    </p:titleStyle>
    <p:bodyStyle>
      <a:lvl1pPr marL="342900" indent="-3429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666666"/>
          </a:solidFill>
          <a:latin typeface="+mn-lt"/>
          <a:cs typeface="+mn-cs"/>
        </a:defRPr>
      </a:lvl2pPr>
      <a:lvl3pPr marL="11430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3pPr>
      <a:lvl4pPr marL="16002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4pPr>
      <a:lvl5pPr marL="2057400" indent="-228600" algn="just" defTabSz="449263" rtl="0" eaLnBrk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 i="1">
          <a:solidFill>
            <a:srgbClr val="666666"/>
          </a:solidFill>
          <a:latin typeface="+mn-lt"/>
          <a:cs typeface="+mn-cs"/>
        </a:defRPr>
      </a:lvl5pPr>
      <a:lvl6pPr marL="25146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6pPr>
      <a:lvl7pPr marL="29718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7pPr>
      <a:lvl8pPr marL="34290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8pPr>
      <a:lvl9pPr marL="3886200" indent="-228600" algn="just" defTabSz="449263" rtl="0" fontAlgn="base" hangingPunct="0">
        <a:lnSpc>
          <a:spcPct val="93000"/>
        </a:lnSpc>
        <a:spcBef>
          <a:spcPts val="6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i="1">
          <a:solidFill>
            <a:srgbClr val="666666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53" y="571500"/>
            <a:ext cx="791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953" y="3357563"/>
            <a:ext cx="7608094" cy="296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75" y="6492999"/>
            <a:ext cx="2895451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r>
              <a:rPr lang="en-US">
                <a:solidFill>
                  <a:prstClr val="black"/>
                </a:solidFill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rPr>
              <a:t>Copyright © 2016 OpenSFS.</a:t>
            </a:r>
            <a:endParaRPr lang="en-US" dirty="0">
              <a:solidFill>
                <a:prstClr val="black"/>
              </a:solidFill>
              <a:latin typeface="Gill Sans" charset="0"/>
              <a:ea typeface="ヒラギノ角ゴ ProN W3" charset="-128"/>
              <a:cs typeface="Arial" pitchFamily="34" charset="0"/>
              <a:sym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492999"/>
            <a:ext cx="213307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fld id="{0E07D873-54DE-44E4-B468-C01D9280D1ED}" type="slidenum">
              <a:rPr lang="en-US" smtClean="0">
                <a:solidFill>
                  <a:prstClr val="black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rPr>
              <a:pPr defTabSz="482163">
                <a:buClrTx/>
                <a:buSzTx/>
              </a:pPr>
              <a:t>‹#›</a:t>
            </a:fld>
            <a:endParaRPr lang="en-US">
              <a:solidFill>
                <a:prstClr val="black"/>
              </a:solidFill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1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l" defTabSz="482163" rtl="0" eaLnBrk="1" latinLnBrk="0" hangingPunct="1">
        <a:spcBef>
          <a:spcPct val="0"/>
        </a:spcBef>
        <a:buNone/>
        <a:defRPr sz="2320" kern="1200">
          <a:solidFill>
            <a:schemeClr val="tx1"/>
          </a:solidFill>
          <a:latin typeface="Myriad Pro Cond"/>
          <a:ea typeface="+mj-ea"/>
          <a:cs typeface="+mj-cs"/>
        </a:defRPr>
      </a:lvl1pPr>
    </p:titleStyle>
    <p:bodyStyle>
      <a:lvl1pPr marL="180811" indent="-180811" algn="l" defTabSz="482163" rtl="0" eaLnBrk="1" latinLnBrk="0" hangingPunct="1">
        <a:spcBef>
          <a:spcPct val="20000"/>
        </a:spcBef>
        <a:buFont typeface="Arial" pitchFamily="34" charset="0"/>
        <a:buChar char="•"/>
        <a:defRPr sz="1687" kern="1200">
          <a:solidFill>
            <a:schemeClr val="tx1"/>
          </a:solidFill>
          <a:latin typeface="Myriad Pro Cond"/>
          <a:ea typeface="+mn-ea"/>
          <a:cs typeface="+mn-cs"/>
        </a:defRPr>
      </a:lvl1pPr>
      <a:lvl2pPr marL="391758" indent="-150676" algn="l" defTabSz="482163" rtl="0" eaLnBrk="1" latinLnBrk="0" hangingPunct="1">
        <a:spcBef>
          <a:spcPct val="20000"/>
        </a:spcBef>
        <a:buFont typeface="Arial" pitchFamily="34" charset="0"/>
        <a:buChar char="–"/>
        <a:defRPr sz="1476" kern="1200">
          <a:solidFill>
            <a:schemeClr val="tx1"/>
          </a:solidFill>
          <a:latin typeface="Myriad Pro Cond"/>
          <a:ea typeface="+mn-ea"/>
          <a:cs typeface="+mn-cs"/>
        </a:defRPr>
      </a:lvl2pPr>
      <a:lvl3pPr marL="602704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266" kern="1200">
          <a:solidFill>
            <a:schemeClr val="tx1"/>
          </a:solidFill>
          <a:latin typeface="Myriad Pro Cond"/>
          <a:ea typeface="+mn-ea"/>
          <a:cs typeface="+mn-cs"/>
        </a:defRPr>
      </a:lvl3pPr>
      <a:lvl4pPr marL="843785" indent="-120541" algn="l" defTabSz="482163" rtl="0" eaLnBrk="1" latinLnBrk="0" hangingPunct="1">
        <a:spcBef>
          <a:spcPct val="20000"/>
        </a:spcBef>
        <a:buFont typeface="Arial" pitchFamily="34" charset="0"/>
        <a:buChar char="–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4pPr>
      <a:lvl5pPr marL="1084867" indent="-120541" algn="l" defTabSz="482163" rtl="0" eaLnBrk="1" latinLnBrk="0" hangingPunct="1">
        <a:spcBef>
          <a:spcPct val="20000"/>
        </a:spcBef>
        <a:buFont typeface="Arial" pitchFamily="34" charset="0"/>
        <a:buChar char="»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5pPr>
      <a:lvl6pPr marL="1325949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6pPr>
      <a:lvl7pPr marL="1567030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7pPr>
      <a:lvl8pPr marL="1808112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8pPr>
      <a:lvl9pPr marL="2049193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8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63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245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326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408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489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571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65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953" y="571500"/>
            <a:ext cx="791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953" y="3357563"/>
            <a:ext cx="7608094" cy="296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75" y="6492999"/>
            <a:ext cx="2895451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r>
              <a:rPr lang="en-US">
                <a:solidFill>
                  <a:prstClr val="black"/>
                </a:solidFill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rPr>
              <a:t>Copyright © 2016 OpenSFS.</a:t>
            </a:r>
            <a:endParaRPr lang="en-US" dirty="0">
              <a:solidFill>
                <a:prstClr val="black"/>
              </a:solidFill>
              <a:latin typeface="Gill Sans" charset="0"/>
              <a:ea typeface="ヒラギノ角ゴ ProN W3" charset="-128"/>
              <a:cs typeface="Arial" pitchFamily="34" charset="0"/>
              <a:sym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492999"/>
            <a:ext cx="213307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/>
                </a:solidFill>
              </a:defRPr>
            </a:lvl1pPr>
          </a:lstStyle>
          <a:p>
            <a:pPr defTabSz="482163">
              <a:buClrTx/>
              <a:buSzTx/>
            </a:pPr>
            <a:fld id="{0E07D873-54DE-44E4-B468-C01D9280D1ED}" type="slidenum">
              <a:rPr lang="en-US" smtClean="0">
                <a:solidFill>
                  <a:prstClr val="black"/>
                </a:solidFill>
                <a:latin typeface="Gill Sans" charset="0"/>
                <a:ea typeface="ヒラギノ角ゴ ProN W3" charset="-128"/>
                <a:cs typeface="+mn-cs"/>
                <a:sym typeface="Gill Sans" charset="0"/>
              </a:rPr>
              <a:pPr defTabSz="482163">
                <a:buClrTx/>
                <a:buSzTx/>
              </a:pPr>
              <a:t>‹#›</a:t>
            </a:fld>
            <a:endParaRPr lang="en-US">
              <a:solidFill>
                <a:prstClr val="black"/>
              </a:solidFill>
              <a:latin typeface="Gill Sans" charset="0"/>
              <a:ea typeface="ヒラギノ角ゴ ProN W3" charset="-128"/>
              <a:cs typeface="+mn-cs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12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xStyles>
    <p:titleStyle>
      <a:lvl1pPr algn="l" defTabSz="482163" rtl="0" eaLnBrk="1" latinLnBrk="0" hangingPunct="1">
        <a:spcBef>
          <a:spcPct val="0"/>
        </a:spcBef>
        <a:buNone/>
        <a:defRPr sz="2320" kern="1200">
          <a:solidFill>
            <a:schemeClr val="tx1"/>
          </a:solidFill>
          <a:latin typeface="Myriad Pro Cond"/>
          <a:ea typeface="+mj-ea"/>
          <a:cs typeface="+mj-cs"/>
        </a:defRPr>
      </a:lvl1pPr>
    </p:titleStyle>
    <p:bodyStyle>
      <a:lvl1pPr marL="180811" indent="-180811" algn="l" defTabSz="482163" rtl="0" eaLnBrk="1" latinLnBrk="0" hangingPunct="1">
        <a:spcBef>
          <a:spcPct val="20000"/>
        </a:spcBef>
        <a:buFont typeface="Arial" pitchFamily="34" charset="0"/>
        <a:buChar char="•"/>
        <a:defRPr sz="1687" kern="1200">
          <a:solidFill>
            <a:schemeClr val="tx1"/>
          </a:solidFill>
          <a:latin typeface="Myriad Pro Cond"/>
          <a:ea typeface="+mn-ea"/>
          <a:cs typeface="+mn-cs"/>
        </a:defRPr>
      </a:lvl1pPr>
      <a:lvl2pPr marL="391758" indent="-150676" algn="l" defTabSz="482163" rtl="0" eaLnBrk="1" latinLnBrk="0" hangingPunct="1">
        <a:spcBef>
          <a:spcPct val="20000"/>
        </a:spcBef>
        <a:buFont typeface="Arial" pitchFamily="34" charset="0"/>
        <a:buChar char="–"/>
        <a:defRPr sz="1476" kern="1200">
          <a:solidFill>
            <a:schemeClr val="tx1"/>
          </a:solidFill>
          <a:latin typeface="Myriad Pro Cond"/>
          <a:ea typeface="+mn-ea"/>
          <a:cs typeface="+mn-cs"/>
        </a:defRPr>
      </a:lvl2pPr>
      <a:lvl3pPr marL="602704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266" kern="1200">
          <a:solidFill>
            <a:schemeClr val="tx1"/>
          </a:solidFill>
          <a:latin typeface="Myriad Pro Cond"/>
          <a:ea typeface="+mn-ea"/>
          <a:cs typeface="+mn-cs"/>
        </a:defRPr>
      </a:lvl3pPr>
      <a:lvl4pPr marL="843785" indent="-120541" algn="l" defTabSz="482163" rtl="0" eaLnBrk="1" latinLnBrk="0" hangingPunct="1">
        <a:spcBef>
          <a:spcPct val="20000"/>
        </a:spcBef>
        <a:buFont typeface="Arial" pitchFamily="34" charset="0"/>
        <a:buChar char="–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4pPr>
      <a:lvl5pPr marL="1084867" indent="-120541" algn="l" defTabSz="482163" rtl="0" eaLnBrk="1" latinLnBrk="0" hangingPunct="1">
        <a:spcBef>
          <a:spcPct val="20000"/>
        </a:spcBef>
        <a:buFont typeface="Arial" pitchFamily="34" charset="0"/>
        <a:buChar char="»"/>
        <a:defRPr sz="1055" kern="1200">
          <a:solidFill>
            <a:schemeClr val="tx1"/>
          </a:solidFill>
          <a:latin typeface="Myriad Pro Cond"/>
          <a:ea typeface="+mn-ea"/>
          <a:cs typeface="+mn-cs"/>
        </a:defRPr>
      </a:lvl5pPr>
      <a:lvl6pPr marL="1325949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6pPr>
      <a:lvl7pPr marL="1567030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7pPr>
      <a:lvl8pPr marL="1808112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8pPr>
      <a:lvl9pPr marL="2049193" indent="-120541" algn="l" defTabSz="482163" rtl="0" eaLnBrk="1" latinLnBrk="0" hangingPunct="1">
        <a:spcBef>
          <a:spcPct val="20000"/>
        </a:spcBef>
        <a:buFont typeface="Arial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08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163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245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326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408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6489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7571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8652" algn="l" defTabSz="482163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WrHfm_R82A" TargetMode="External"/><Relationship Id="rId2" Type="http://schemas.openxmlformats.org/officeDocument/2006/relationships/hyperlink" Target="https://www.opensfs.org/wp-content/uploads/LUG2021-Lustre_2.15_and_Beyond-Dilger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3" Type="http://schemas.openxmlformats.org/officeDocument/2006/relationships/image" Target="../media/image6.png"/><Relationship Id="rId21" Type="http://schemas.openxmlformats.org/officeDocument/2006/relationships/image" Target="../media/image22.jpe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hyperlink" Target="http://136.172.10.248/organization/members/dkrz" TargetMode="External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7.jpeg"/><Relationship Id="rId9" Type="http://schemas.openxmlformats.org/officeDocument/2006/relationships/hyperlink" Target="http://136.172.10.248/organization/members/hpe" TargetMode="External"/><Relationship Id="rId14" Type="http://schemas.openxmlformats.org/officeDocument/2006/relationships/image" Target="../media/image15.png"/><Relationship Id="rId22" Type="http://schemas.openxmlformats.org/officeDocument/2006/relationships/image" Target="../media/image2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ofs.eu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5.png"/><Relationship Id="rId4" Type="http://schemas.openxmlformats.org/officeDocument/2006/relationships/hyperlink" Target="https://www.opensfs.org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5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image" Target="../media/image30.png"/><Relationship Id="rId4" Type="http://schemas.openxmlformats.org/officeDocument/2006/relationships/image" Target="../media/image31.png"/><Relationship Id="rId9" Type="http://schemas.openxmlformats.org/officeDocument/2006/relationships/image" Target="../media/image3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monkey.com/r/CHMDGYT" TargetMode="External"/><Relationship Id="rId2" Type="http://schemas.openxmlformats.org/officeDocument/2006/relationships/hyperlink" Target="http://wiki.lustre.org/Lustre_2.12.6_Changelo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lustre.org/Release_2.15.0" TargetMode="External"/><Relationship Id="rId2" Type="http://schemas.openxmlformats.org/officeDocument/2006/relationships/hyperlink" Target="http://wiki.lustre.org/Release_2.14.0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1619250" y="6381750"/>
            <a:ext cx="6046788" cy="250825"/>
          </a:xfrm>
        </p:spPr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05674894-27BF-44A6-8E7F-2429BCAC2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1988840"/>
            <a:ext cx="8470106" cy="355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2pPr>
            <a:lvl3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3pPr>
            <a:lvl4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4pPr>
            <a:lvl5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5pPr>
            <a:lvl6pPr marL="25146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6pPr>
            <a:lvl7pPr marL="29718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7pPr>
            <a:lvl8pPr marL="34290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8pPr>
            <a:lvl9pPr marL="38862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kern="0" dirty="0"/>
              <a:t>ISC 2021 Digital BoF: </a:t>
            </a:r>
            <a:br>
              <a:rPr lang="en-US" kern="0" dirty="0"/>
            </a:br>
            <a:r>
              <a:rPr lang="en-US" kern="0" dirty="0"/>
              <a:t>LUSTRE</a:t>
            </a:r>
            <a:r>
              <a:rPr lang="en-US" kern="0" baseline="30000" dirty="0"/>
              <a:t>® </a:t>
            </a:r>
            <a:r>
              <a:rPr lang="en-US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in HPC, </a:t>
            </a:r>
            <a:r>
              <a:rPr lang="en-US" b="1" kern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BigData</a:t>
            </a:r>
            <a:r>
              <a:rPr lang="en-US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and AI: </a:t>
            </a:r>
            <a:br>
              <a:rPr lang="en-US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Status, New Features and Roadmap</a:t>
            </a:r>
            <a:br>
              <a:rPr lang="de-DE" sz="1800" kern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kern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" sz="2400" kern="0" dirty="0"/>
              <a:t>Frank Baetke (EOFS / </a:t>
            </a:r>
            <a:r>
              <a:rPr lang="es-ES" sz="2400" kern="0" dirty="0" err="1"/>
              <a:t>for</a:t>
            </a:r>
            <a:r>
              <a:rPr lang="es-ES" sz="2400" kern="0" dirty="0"/>
              <a:t> HPE) / Hugo Falter (EOFS / </a:t>
            </a:r>
            <a:r>
              <a:rPr lang="es-ES" sz="2400" kern="0" dirty="0" err="1"/>
              <a:t>Partec</a:t>
            </a:r>
            <a:r>
              <a:rPr lang="es-ES" sz="2400" kern="0" dirty="0"/>
              <a:t>)</a:t>
            </a:r>
            <a:br>
              <a:rPr lang="es-ES" sz="2400" kern="0" dirty="0"/>
            </a:br>
            <a:r>
              <a:rPr lang="es-ES" sz="2400" kern="0" dirty="0"/>
              <a:t>Kevin Harms (OpenSFS / ANL)</a:t>
            </a:r>
            <a:br>
              <a:rPr lang="es-ES" sz="2400" kern="0" dirty="0"/>
            </a:br>
            <a:r>
              <a:rPr lang="es-ES" sz="2400" kern="0" dirty="0"/>
              <a:t>Sarah Neuwirth (Goethe-</a:t>
            </a:r>
            <a:r>
              <a:rPr lang="es-ES" sz="2400" kern="0" dirty="0" err="1"/>
              <a:t>University</a:t>
            </a:r>
            <a:r>
              <a:rPr lang="es-ES" sz="2400" kern="0" dirty="0"/>
              <a:t> Frankfurt)</a:t>
            </a:r>
            <a:br>
              <a:rPr lang="es-ES" sz="2400" kern="0" dirty="0"/>
            </a:br>
            <a:r>
              <a:rPr lang="es-ES" sz="2400" kern="0" dirty="0"/>
              <a:t>Olaf </a:t>
            </a:r>
            <a:r>
              <a:rPr lang="es-ES" sz="2400" kern="0" dirty="0" err="1"/>
              <a:t>Gellert</a:t>
            </a:r>
            <a:r>
              <a:rPr lang="es-ES" sz="2400" kern="0" dirty="0"/>
              <a:t> (DKRZ)</a:t>
            </a:r>
            <a:br>
              <a:rPr lang="es-ES" sz="2400" kern="0" dirty="0"/>
            </a:br>
            <a:r>
              <a:rPr lang="es-ES" sz="2400" kern="0" dirty="0"/>
              <a:t>Peter Jones (EOFS / </a:t>
            </a:r>
            <a:r>
              <a:rPr lang="es-ES" sz="2400" kern="0" dirty="0" err="1"/>
              <a:t>Whamcloud</a:t>
            </a:r>
            <a:r>
              <a:rPr lang="es-ES" sz="2400" kern="0" dirty="0"/>
              <a:t>-DDN)</a:t>
            </a:r>
            <a:br>
              <a:rPr lang="es-ES" sz="2400" kern="0" dirty="0"/>
            </a:br>
            <a:r>
              <a:rPr lang="es-ES" sz="2400" kern="0" dirty="0"/>
              <a:t>Jacques-Charles Lafoucriere (CEA)</a:t>
            </a:r>
            <a:br>
              <a:rPr lang="en-US" kern="0" dirty="0"/>
            </a:br>
            <a:br>
              <a:rPr lang="en-US" kern="0" dirty="0"/>
            </a:br>
            <a:endParaRPr lang="de-DE" altLang="de-DE" sz="4000" kern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410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A403-F844-7345-8751-B30EEA0AC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943" y="935794"/>
            <a:ext cx="4032448" cy="454372"/>
          </a:xfrm>
        </p:spPr>
        <p:txBody>
          <a:bodyPr/>
          <a:lstStyle/>
          <a:p>
            <a:r>
              <a:rPr lang="en-US" sz="2800" dirty="0"/>
              <a:t>Development Drivers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CA902-9CDD-7E45-8929-89054BD42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5192" y="2083172"/>
            <a:ext cx="4546848" cy="3218036"/>
          </a:xfrm>
        </p:spPr>
        <p:txBody>
          <a:bodyPr/>
          <a:lstStyle/>
          <a:p>
            <a:pPr algn="l"/>
            <a:r>
              <a:rPr lang="en-US" b="1" dirty="0"/>
              <a:t>Multiple large Lustre deployments rolling out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Lustre widely-used in HPC for many years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New systems continuing to select Lustre (</a:t>
            </a:r>
            <a:r>
              <a:rPr lang="en-US" sz="1400" b="1" dirty="0" err="1"/>
              <a:t>Fugaku</a:t>
            </a:r>
            <a:r>
              <a:rPr lang="en-US" sz="1400" b="1" dirty="0"/>
              <a:t>, El Capitan, Orion, Perlmutter </a:t>
            </a:r>
            <a:r>
              <a:rPr lang="en-US" sz="1400" b="1" dirty="0" err="1"/>
              <a:t>etc</a:t>
            </a:r>
            <a:r>
              <a:rPr lang="en-US" sz="1400" b="1" dirty="0"/>
              <a:t>)</a:t>
            </a:r>
          </a:p>
          <a:p>
            <a:pPr algn="l"/>
            <a:r>
              <a:rPr lang="en-US" b="1" dirty="0"/>
              <a:t>AI/ML workloads turning to Lustre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b="1" dirty="0" err="1"/>
              <a:t>Sélene</a:t>
            </a:r>
            <a:r>
              <a:rPr lang="en-US" sz="1400" b="1" dirty="0"/>
              <a:t> system at NVIDIA</a:t>
            </a:r>
          </a:p>
          <a:p>
            <a:pPr algn="l"/>
            <a:r>
              <a:rPr lang="en-US" b="1" dirty="0"/>
              <a:t>Cloud offerings expose Lustre to new markets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All major CSPs have interest in Lustre</a:t>
            </a:r>
          </a:p>
          <a:p>
            <a:pPr algn="l"/>
            <a:r>
              <a:rPr lang="en-US" b="1" dirty="0"/>
              <a:t>Interactions with kernel community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Efforts to upstream Lustre client driven changes</a:t>
            </a:r>
          </a:p>
          <a:p>
            <a:pPr algn="l"/>
            <a:r>
              <a:rPr lang="en-US" b="1" dirty="0"/>
              <a:t>See details in Andreas </a:t>
            </a:r>
            <a:r>
              <a:rPr lang="en-US" b="1" dirty="0" err="1"/>
              <a:t>Dilger</a:t>
            </a:r>
            <a:r>
              <a:rPr lang="en-US" b="1" dirty="0"/>
              <a:t> LUG presentation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b="1" dirty="0"/>
              <a:t>and </a:t>
            </a:r>
            <a:r>
              <a:rPr lang="en-US" sz="1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b="1" dirty="0"/>
              <a:t>available from OpenSFS LUG site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7FD5189-C99C-9447-A69E-EA5F2A87AD57}"/>
              </a:ext>
            </a:extLst>
          </p:cNvPr>
          <p:cNvGraphicFramePr>
            <a:graphicFrameLocks/>
          </p:cNvGraphicFramePr>
          <p:nvPr/>
        </p:nvGraphicFramePr>
        <p:xfrm>
          <a:off x="5004048" y="1628800"/>
          <a:ext cx="4032448" cy="409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46B7630-DC14-3843-8A3B-0103C688965A}"/>
              </a:ext>
            </a:extLst>
          </p:cNvPr>
          <p:cNvSpPr txBox="1"/>
          <p:nvPr/>
        </p:nvSpPr>
        <p:spPr>
          <a:xfrm>
            <a:off x="5604902" y="5819032"/>
            <a:ext cx="2722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Data analysis of top500.org lists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8F81F0-5F98-4F53-BC0C-CAB4164CF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66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287480"/>
            <a:ext cx="6417484" cy="284394"/>
          </a:xfrm>
        </p:spPr>
        <p:txBody>
          <a:bodyPr/>
          <a:lstStyle/>
          <a:p>
            <a:r>
              <a:rPr lang="en-US" dirty="0"/>
              <a:t>How to get engaged with Lustre developments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exte 5"/>
          <p:cNvSpPr txBox="1">
            <a:spLocks/>
          </p:cNvSpPr>
          <p:nvPr/>
        </p:nvSpPr>
        <p:spPr>
          <a:xfrm>
            <a:off x="539552" y="1988840"/>
            <a:ext cx="7924376" cy="4074742"/>
          </a:xfrm>
          <a:prstGeom prst="rect">
            <a:avLst/>
          </a:prstGeom>
        </p:spPr>
        <p:txBody>
          <a:bodyPr vert="horz" wrap="square" lIns="95792" tIns="47897" rIns="95792" bIns="47897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Different types of development based on Lustre: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Correct a bug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Add a feature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Use Lustre for research work</a:t>
            </a:r>
          </a:p>
          <a:p>
            <a:r>
              <a:rPr lang="en-US" dirty="0" err="1">
                <a:latin typeface="+mn-lt"/>
              </a:rPr>
              <a:t>Lustre</a:t>
            </a:r>
            <a:r>
              <a:rPr lang="en-US" dirty="0">
                <a:latin typeface="+mn-lt"/>
              </a:rPr>
              <a:t> development environment is nice/powerful for developers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Very few development tools requirement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Easy to debug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All development can be done in simple virtual machines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A cluster can run on a laptop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 err="1">
                <a:latin typeface="+mn-lt"/>
              </a:rPr>
              <a:t>Lustre</a:t>
            </a:r>
            <a:r>
              <a:rPr lang="en-US" sz="1400" dirty="0">
                <a:latin typeface="+mn-lt"/>
              </a:rPr>
              <a:t> community offers a powerful validation test platform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Complete local development platform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No need for a large </a:t>
            </a:r>
            <a:r>
              <a:rPr lang="en-US" sz="1400" dirty="0" err="1">
                <a:latin typeface="+mn-lt"/>
              </a:rPr>
              <a:t>cluster@home</a:t>
            </a:r>
            <a:endParaRPr lang="en-US" sz="1400" dirty="0">
              <a:latin typeface="+mn-lt"/>
            </a:endParaRP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Anyone who want to contribute can easily do a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F85188-5C27-4D13-814F-0E1E1550A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18974"/>
            <a:ext cx="1442466" cy="617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4B2D9B-E319-4A9E-9E85-599FE5A04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241" y="196612"/>
            <a:ext cx="1095528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95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18812" y="1056374"/>
            <a:ext cx="6417484" cy="284394"/>
          </a:xfrm>
        </p:spPr>
        <p:txBody>
          <a:bodyPr/>
          <a:lstStyle/>
          <a:p>
            <a:r>
              <a:rPr lang="fr-FR" dirty="0"/>
              <a:t>Feedback on Lustre « patches »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exte 5"/>
          <p:cNvSpPr txBox="1">
            <a:spLocks/>
          </p:cNvSpPr>
          <p:nvPr/>
        </p:nvSpPr>
        <p:spPr>
          <a:xfrm>
            <a:off x="592200" y="1523594"/>
            <a:ext cx="7924376" cy="4971397"/>
          </a:xfrm>
          <a:prstGeom prst="rect">
            <a:avLst/>
          </a:prstGeom>
        </p:spPr>
        <p:txBody>
          <a:bodyPr vert="horz" wrap="square" lIns="95792" tIns="47897" rIns="95792" bIns="47897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Bug corrections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The simplest way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Doing the right/accepted solution is difficult without </a:t>
            </a:r>
            <a:r>
              <a:rPr lang="en-US" sz="1400" dirty="0" err="1">
                <a:latin typeface="+mn-lt"/>
              </a:rPr>
              <a:t>Lustre</a:t>
            </a:r>
            <a:r>
              <a:rPr lang="en-US" sz="1400" dirty="0">
                <a:latin typeface="+mn-lt"/>
              </a:rPr>
              <a:t> experts involvement</a:t>
            </a:r>
          </a:p>
          <a:p>
            <a:pPr marL="1112368" lvl="2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Initial home made solution is generally not the final one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endParaRPr lang="en-US" sz="1400" dirty="0">
              <a:latin typeface="+mn-lt"/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New feature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The hardest way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Need community involvement for design and acceptation</a:t>
            </a:r>
          </a:p>
          <a:p>
            <a:pPr marL="1112368" lvl="2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Design/Development must be done  with a close relationship   with </a:t>
            </a:r>
            <a:r>
              <a:rPr lang="en-US" dirty="0" err="1">
                <a:latin typeface="+mn-lt"/>
              </a:rPr>
              <a:t>Lustre</a:t>
            </a:r>
            <a:r>
              <a:rPr lang="en-US" dirty="0">
                <a:latin typeface="+mn-lt"/>
              </a:rPr>
              <a:t> experts/community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Need a strong commitment from developer to reach Lustre release schedule</a:t>
            </a:r>
          </a:p>
          <a:p>
            <a:endParaRPr lang="en-US" sz="1400" dirty="0">
              <a:latin typeface="+mn-lt"/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Lustre for academic research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 err="1">
                <a:latin typeface="+mn-lt"/>
              </a:rPr>
              <a:t>Lustre</a:t>
            </a:r>
            <a:r>
              <a:rPr lang="en-US" sz="1400" dirty="0">
                <a:latin typeface="+mn-lt"/>
              </a:rPr>
              <a:t> is a powerful platform</a:t>
            </a:r>
          </a:p>
          <a:p>
            <a:pPr marL="1112368" lvl="2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Easy to generates/tests  new code </a:t>
            </a:r>
          </a:p>
          <a:p>
            <a:pPr marL="1112368" lvl="2" indent="-214313"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But not enough documentation on internals</a:t>
            </a:r>
          </a:p>
          <a:p>
            <a:pPr marL="1471590" lvl="3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Initial investment is too long  for a small development</a:t>
            </a:r>
          </a:p>
          <a:p>
            <a:pPr marL="753146" lvl="1" indent="-214313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Not really used today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F9DF45-6787-4D2B-A096-6908F0CB4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4B77B9-13E8-4A0F-95E1-D78094CF2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928" y="214626"/>
            <a:ext cx="1095528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51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1619250" y="6381750"/>
            <a:ext cx="6046788" cy="250825"/>
          </a:xfrm>
        </p:spPr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05674894-27BF-44A6-8E7F-2429BCAC2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4" y="1988840"/>
            <a:ext cx="8229600" cy="355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2pPr>
            <a:lvl3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3pPr>
            <a:lvl4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4pPr>
            <a:lvl5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5pPr>
            <a:lvl6pPr marL="25146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6pPr>
            <a:lvl7pPr marL="29718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7pPr>
            <a:lvl8pPr marL="34290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8pPr>
            <a:lvl9pPr marL="38862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800" b="1" kern="0" dirty="0"/>
              <a:t>Discussion!</a:t>
            </a:r>
            <a:br>
              <a:rPr lang="en-US" sz="4800" b="1" kern="0" dirty="0"/>
            </a:br>
            <a:endParaRPr lang="de-DE" altLang="de-DE" sz="4800" b="1" kern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880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9882" y="748801"/>
            <a:ext cx="6040912" cy="625475"/>
          </a:xfrm>
        </p:spPr>
        <p:txBody>
          <a:bodyPr/>
          <a:lstStyle/>
          <a:p>
            <a:r>
              <a:rPr lang="en-US" sz="1800" b="1" dirty="0">
                <a:solidFill>
                  <a:srgbClr val="002060"/>
                </a:solidFill>
              </a:rPr>
              <a:t>European Open File Systems  -  A </a:t>
            </a:r>
            <a:r>
              <a:rPr lang="en-US" sz="1800" b="1" dirty="0" err="1">
                <a:solidFill>
                  <a:srgbClr val="002060"/>
                </a:solidFill>
              </a:rPr>
              <a:t>Societas</a:t>
            </a:r>
            <a:r>
              <a:rPr lang="en-US" sz="1800" b="1" dirty="0">
                <a:solidFill>
                  <a:srgbClr val="002060"/>
                </a:solidFill>
              </a:rPr>
              <a:t> Europaea</a:t>
            </a:r>
            <a:br>
              <a:rPr lang="en-US" sz="1800" b="1" dirty="0">
                <a:solidFill>
                  <a:srgbClr val="002060"/>
                </a:solidFill>
              </a:rPr>
            </a:br>
            <a:r>
              <a:rPr lang="en-US" sz="1800" b="1" dirty="0">
                <a:solidFill>
                  <a:srgbClr val="002060"/>
                </a:solidFill>
              </a:rPr>
              <a:t>Co-owner of the LUSTRE trademark, logo and assets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1186706" y="9824715"/>
            <a:ext cx="1944688" cy="250825"/>
          </a:xfrm>
        </p:spPr>
        <p:txBody>
          <a:bodyPr/>
          <a:lstStyle/>
          <a:p>
            <a:pPr>
              <a:defRPr/>
            </a:pPr>
            <a:r>
              <a:rPr lang="de-DE" altLang="de-DE"/>
              <a:t>Portland OR, April 2016</a:t>
            </a:r>
            <a:endParaRPr lang="de-DE" altLang="de-DE" dirty="0"/>
          </a:p>
        </p:txBody>
      </p:sp>
      <p:pic>
        <p:nvPicPr>
          <p:cNvPr id="57389" name="Picture 45" descr="http://136.172.10.248/_media/members/cea_small_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" y="5886619"/>
            <a:ext cx="1607812" cy="51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0" name="Picture 46" descr="ddn_small_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279" y="4709308"/>
            <a:ext cx="1598261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1" name="Picture 47" descr="http://136.172.10.248/_media/members/dkrz_small_150.png">
            <a:hlinkClick r:id="rId5" tooltip="organization:members:dkrz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73216"/>
            <a:ext cx="1197897" cy="36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2" name="Picture 48" descr="http://136.172.10.248/_media/members/eurotech-small_15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7" y="4196185"/>
            <a:ext cx="1197897" cy="38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3" name="Picture 49" descr="http://136.172.10.248/_media/members/gsi_small_15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49" y="3977658"/>
            <a:ext cx="1197897" cy="51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4" name="Picture 50" descr="http://136.172.10.248/_media/members/hp_small_150.png?h=60&amp;tok=e1722d">
            <a:hlinkClick r:id="rId9" tooltip="organization:members:hp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24" y="4068761"/>
            <a:ext cx="1515433" cy="5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5" name="Picture 51" descr="http://136.172.10.248/_media/members/intel_small_15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273" y="4180327"/>
            <a:ext cx="1858969" cy="59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6" name="Picture 52" descr="http://136.172.10.248/_media/members/logo-credativ_15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085" y="5417380"/>
            <a:ext cx="1516804" cy="48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7" name="Picture 53" descr="logofzj_small_150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066" y="5359485"/>
            <a:ext cx="1669728" cy="5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99" name="Picture 55" descr="http://136.172.10.248/_media/members/mainz_small_15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15" y="4836198"/>
            <a:ext cx="2217413" cy="4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0" name="Picture 56" descr="http://136.172.10.248/_media/members/nec_small_150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7" y="6013012"/>
            <a:ext cx="1154337" cy="36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1" name="Picture 57" descr="http://136.172.10.248/_media/members/paderborn_small_150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050" y="5287866"/>
            <a:ext cx="1474095" cy="47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4" name="Picture 60" descr="http://136.172.10.248/_media/members/seagate_small_150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99" y="5967370"/>
            <a:ext cx="1516804" cy="48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5" name="Picture 61" descr="http://136.172.10.248/_media/members/t_platform_small_150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704" y="6044414"/>
            <a:ext cx="1197897" cy="38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6" name="Picture 62" descr="http://136.172.10.248/_media/members/tu_small_150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204" y="6044414"/>
            <a:ext cx="1197897" cy="30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407" name="Picture 63" descr="Universitaet_Zuerich_Logo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922" y="5280287"/>
            <a:ext cx="1524000" cy="44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hteck 8"/>
          <p:cNvSpPr/>
          <p:nvPr/>
        </p:nvSpPr>
        <p:spPr>
          <a:xfrm>
            <a:off x="4572000" y="1684546"/>
            <a:ext cx="432048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de-DE" sz="1400" b="1" dirty="0">
                <a:solidFill>
                  <a:srgbClr val="666666"/>
                </a:solidFill>
                <a:latin typeface="Arial"/>
              </a:rPr>
              <a:t>  </a:t>
            </a:r>
            <a:r>
              <a:rPr lang="en-US" sz="1400" b="1" dirty="0">
                <a:solidFill>
                  <a:srgbClr val="002060"/>
                </a:solidFill>
                <a:latin typeface="Arial"/>
              </a:rPr>
              <a:t>Members of the Administrative Council:</a:t>
            </a:r>
            <a:endParaRPr lang="en-US" sz="1400" dirty="0">
              <a:solidFill>
                <a:srgbClr val="002060"/>
              </a:solidFill>
              <a:latin typeface="Arial"/>
            </a:endParaRP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Eric Monchalin (Atos) 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Jacques-Charles Lafoucriere (CEA)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Thomas Stibor (GSI)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Frank Baetke (acting for HPE)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Johann Lombardi (Intel)</a:t>
            </a:r>
          </a:p>
          <a:p>
            <a:pPr marL="1028700" lvl="1" algn="l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Arndt Bode (LRZ)</a:t>
            </a:r>
          </a:p>
        </p:txBody>
      </p:sp>
      <p:sp>
        <p:nvSpPr>
          <p:cNvPr id="74" name="Rechteck 8"/>
          <p:cNvSpPr/>
          <p:nvPr/>
        </p:nvSpPr>
        <p:spPr>
          <a:xfrm>
            <a:off x="525626" y="1268760"/>
            <a:ext cx="44784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EOFS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President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002060"/>
                </a:solidFill>
                <a:latin typeface="Arial"/>
              </a:rPr>
              <a:t>Frank Baetke (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acting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for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 HPE)</a:t>
            </a:r>
            <a:br>
              <a:rPr lang="de-DE" sz="1400" b="1" dirty="0">
                <a:solidFill>
                  <a:srgbClr val="002060"/>
                </a:solidFill>
                <a:latin typeface="Arial"/>
              </a:rPr>
            </a:br>
            <a:endParaRPr lang="de-DE" sz="1400" b="1" dirty="0">
              <a:solidFill>
                <a:srgbClr val="002060"/>
              </a:solidFill>
              <a:latin typeface="Arial"/>
            </a:endParaRPr>
          </a:p>
          <a:p>
            <a:pPr algn="l">
              <a:defRPr/>
            </a:pP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EOFS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Vice-President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002060"/>
                </a:solidFill>
                <a:latin typeface="Arial"/>
              </a:rPr>
              <a:t>Jacques-Charles Lafoucriere (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CEA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endParaRPr lang="de-DE" sz="1400" b="1" dirty="0">
              <a:solidFill>
                <a:srgbClr val="002060"/>
              </a:solidFill>
              <a:latin typeface="Arial"/>
            </a:endParaRPr>
          </a:p>
          <a:p>
            <a:pPr algn="l"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Directors of the Administrative Council:</a:t>
            </a:r>
            <a:endParaRPr lang="en-US" sz="1400" dirty="0">
              <a:solidFill>
                <a:srgbClr val="002060"/>
              </a:solidFill>
              <a:latin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pt-BR" sz="1400" b="1" dirty="0">
                <a:solidFill>
                  <a:srgbClr val="002060"/>
                </a:solidFill>
                <a:latin typeface="Arial"/>
              </a:rPr>
              <a:t>Hugo R. Falter (ParTec AG) 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002060"/>
                </a:solidFill>
                <a:latin typeface="Arial"/>
              </a:rPr>
              <a:t>Peter Jones (DDN/</a:t>
            </a:r>
            <a:r>
              <a:rPr lang="de-DE" sz="1400" b="1" dirty="0" err="1">
                <a:solidFill>
                  <a:srgbClr val="002060"/>
                </a:solidFill>
                <a:latin typeface="Arial"/>
              </a:rPr>
              <a:t>Whamcloud</a:t>
            </a:r>
            <a:r>
              <a:rPr lang="de-DE" sz="1400" b="1" dirty="0">
                <a:solidFill>
                  <a:srgbClr val="002060"/>
                </a:solidFill>
                <a:latin typeface="Arial"/>
              </a:rPr>
              <a:t>)</a:t>
            </a:r>
          </a:p>
        </p:txBody>
      </p:sp>
      <p:pic>
        <p:nvPicPr>
          <p:cNvPr id="1026" name="Picture 2" descr="GRAU DATA - YOUR DATA, YOUR CONTROL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0" y="3616388"/>
            <a:ext cx="1912780" cy="32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32241" y="3588699"/>
            <a:ext cx="2114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919191"/>
                </a:solidFill>
                <a:ea typeface="Times New Roman" panose="02020603050405020304" pitchFamily="18" charset="0"/>
              </a:rPr>
              <a:t>ThinkParQ</a:t>
            </a:r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F559CD-5EBC-438C-9D36-012489D381FC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47" y="4068804"/>
            <a:ext cx="1506031" cy="1041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2DE32D-5F38-4B76-97E5-FF50D37A4C19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543" y="4635993"/>
            <a:ext cx="1524000" cy="512064"/>
          </a:xfrm>
          <a:prstGeom prst="rect">
            <a:avLst/>
          </a:prstGeom>
        </p:spPr>
      </p:pic>
      <p:pic>
        <p:nvPicPr>
          <p:cNvPr id="33" name="Picture 2" descr="https://www.lrz.de/presse/fotos/lrz-logo/lrz_wortbild_e_rgb.jpg">
            <a:extLst>
              <a:ext uri="{FF2B5EF4-FFF2-40B4-BE49-F238E27FC236}">
                <a16:creationId xmlns:a16="http://schemas.microsoft.com/office/drawing/2014/main" id="{CE03B486-29B1-4043-98D0-65D8CE584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18" y="3459673"/>
            <a:ext cx="3847522" cy="63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07047" y="4713558"/>
            <a:ext cx="1421246" cy="515124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2DC6298A-D2FC-4739-ABE1-DDC0C07FA18E}"/>
              </a:ext>
            </a:extLst>
          </p:cNvPr>
          <p:cNvSpPr txBox="1">
            <a:spLocks/>
          </p:cNvSpPr>
          <p:nvPr/>
        </p:nvSpPr>
        <p:spPr bwMode="auto">
          <a:xfrm>
            <a:off x="5287412" y="239758"/>
            <a:ext cx="326883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2pPr>
            <a:lvl3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3pPr>
            <a:lvl4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4pPr>
            <a:lvl5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5pPr>
            <a:lvl6pPr marL="25146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6pPr>
            <a:lvl7pPr marL="29718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7pPr>
            <a:lvl8pPr marL="34290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8pPr>
            <a:lvl9pPr marL="3886200" indent="-228600" algn="l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497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400" b="1" kern="0" dirty="0">
                <a:solidFill>
                  <a:srgbClr val="002060"/>
                </a:solidFill>
              </a:rPr>
              <a:t>https://www.eofs.eu/</a:t>
            </a:r>
          </a:p>
        </p:txBody>
      </p:sp>
    </p:spTree>
    <p:extLst>
      <p:ext uri="{BB962C8B-B14F-4D97-AF65-F5344CB8AC3E}">
        <p14:creationId xmlns:p14="http://schemas.microsoft.com/office/powerpoint/2010/main" val="79215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1619250" y="6381750"/>
            <a:ext cx="6046788" cy="250825"/>
          </a:xfrm>
        </p:spPr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8B62E322-7858-3441-97AC-C58A31008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9506"/>
            <a:ext cx="3311971" cy="328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3260C3-C05D-4A44-B51D-7BE10798FA60}"/>
              </a:ext>
            </a:extLst>
          </p:cNvPr>
          <p:cNvSpPr txBox="1"/>
          <p:nvPr/>
        </p:nvSpPr>
        <p:spPr>
          <a:xfrm>
            <a:off x="323528" y="1196752"/>
            <a:ext cx="835253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u="sng" dirty="0">
                <a:solidFill>
                  <a:schemeClr val="tx1"/>
                </a:solidFill>
              </a:rPr>
              <a:t>What is OpenSFS?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OpenSFS</a:t>
            </a:r>
            <a:r>
              <a:rPr lang="en-US" sz="1800" dirty="0">
                <a:solidFill>
                  <a:schemeClr val="tx1"/>
                </a:solidFill>
              </a:rPr>
              <a:t> facilitates a community around </a:t>
            </a:r>
            <a:r>
              <a:rPr lang="en-US" sz="1800" dirty="0" err="1">
                <a:solidFill>
                  <a:schemeClr val="tx1"/>
                </a:solidFill>
              </a:rPr>
              <a:t>Lustre</a:t>
            </a:r>
            <a:endParaRPr lang="en-US" sz="1800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Organization for both Vendors (Participants) and Users (Members) to discuss features and directions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Promote </a:t>
            </a:r>
            <a:r>
              <a:rPr lang="en-US" sz="1800" dirty="0" err="1">
                <a:solidFill>
                  <a:schemeClr val="tx1"/>
                </a:solidFill>
              </a:rPr>
              <a:t>Lustre</a:t>
            </a:r>
            <a:r>
              <a:rPr lang="en-US" sz="1800" dirty="0">
                <a:solidFill>
                  <a:schemeClr val="tx1"/>
                </a:solidFill>
              </a:rPr>
              <a:t> and the </a:t>
            </a:r>
            <a:r>
              <a:rPr lang="en-US" sz="1800" dirty="0" err="1">
                <a:solidFill>
                  <a:schemeClr val="tx1"/>
                </a:solidFill>
              </a:rPr>
              <a:t>Lustre</a:t>
            </a:r>
            <a:r>
              <a:rPr lang="en-US" sz="1800" dirty="0">
                <a:solidFill>
                  <a:schemeClr val="tx1"/>
                </a:solidFill>
              </a:rPr>
              <a:t> community</a:t>
            </a:r>
          </a:p>
          <a:p>
            <a:pPr marL="5715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Ensure Lustre remains vendor-neutral and open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Organize the LUG conference</a:t>
            </a:r>
            <a:br>
              <a:rPr lang="en-US" sz="1800" dirty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Co-owner of the LUSTRE trademark,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>logo and assets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25391"/>
            <a:ext cx="1866552" cy="7993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089121-73D4-3F41-BEBB-2F394A1E4BF8}"/>
              </a:ext>
            </a:extLst>
          </p:cNvPr>
          <p:cNvSpPr txBox="1"/>
          <p:nvPr/>
        </p:nvSpPr>
        <p:spPr>
          <a:xfrm>
            <a:off x="5364088" y="591071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http://</a:t>
            </a:r>
            <a:r>
              <a:rPr lang="en-US" b="1" dirty="0" err="1">
                <a:solidFill>
                  <a:schemeClr val="tx1"/>
                </a:solidFill>
              </a:rPr>
              <a:t>opensfs.org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C6248A-29E7-7847-BB8E-F850A6AA1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" y="4725508"/>
            <a:ext cx="3662837" cy="148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014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338" y="980728"/>
            <a:ext cx="8531225" cy="625475"/>
          </a:xfrm>
        </p:spPr>
        <p:txBody>
          <a:bodyPr/>
          <a:lstStyle/>
          <a:p>
            <a:r>
              <a:rPr lang="de-DE" sz="2600" b="1" dirty="0"/>
              <a:t>Lustre File System – Architecture </a:t>
            </a:r>
            <a:r>
              <a:rPr lang="de-DE" sz="2600" b="1" dirty="0" err="1"/>
              <a:t>and</a:t>
            </a:r>
            <a:r>
              <a:rPr lang="de-DE" sz="2600" b="1" dirty="0"/>
              <a:t> Key </a:t>
            </a:r>
            <a:r>
              <a:rPr lang="de-DE" sz="2600" b="1" dirty="0" err="1"/>
              <a:t>Benefits</a:t>
            </a:r>
            <a:endParaRPr lang="en-US" sz="2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9250" y="1743768"/>
            <a:ext cx="8469313" cy="4421536"/>
          </a:xfrm>
        </p:spPr>
        <p:txBody>
          <a:bodyPr/>
          <a:lstStyle/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Lustre is an open-source, global single-namespace, POSIX-complaint, distributed parallel file system</a:t>
            </a:r>
          </a:p>
          <a:p>
            <a:pPr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Key design aspects:</a:t>
            </a:r>
          </a:p>
          <a:p>
            <a:pPr lvl="1" algn="l">
              <a:spcAft>
                <a:spcPts val="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Scalability – supports small-scale HPC environments to the very largest high-end supercomputers</a:t>
            </a:r>
          </a:p>
          <a:p>
            <a:pPr lvl="1" algn="l">
              <a:spcAft>
                <a:spcPts val="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file I/O performance through flexible file striping for varying I/O patterns and sizes</a:t>
            </a:r>
          </a:p>
          <a:p>
            <a:pPr lvl="1" algn="l">
              <a:spcAft>
                <a:spcPts val="6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High-availability – data is stored persistently and reliably, without loss or corruption of information</a:t>
            </a: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/>
                </a:solidFill>
              </a:rPr>
              <a:t>Client-server </a:t>
            </a:r>
            <a:r>
              <a:rPr lang="de-DE" sz="1600" dirty="0" err="1">
                <a:solidFill>
                  <a:schemeClr val="tx1"/>
                </a:solidFill>
              </a:rPr>
              <a:t>network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architecture</a:t>
            </a:r>
            <a:endParaRPr lang="de-DE" sz="1600" dirty="0">
              <a:solidFill>
                <a:schemeClr val="tx1"/>
              </a:solidFill>
            </a:endParaRP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/>
                </a:solidFill>
              </a:rPr>
              <a:t>Redundant </a:t>
            </a:r>
            <a:r>
              <a:rPr lang="de-DE" sz="1600" dirty="0" err="1">
                <a:solidFill>
                  <a:schemeClr val="tx1"/>
                </a:solidFill>
              </a:rPr>
              <a:t>servers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support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br>
              <a:rPr lang="de-DE" sz="1600" dirty="0">
                <a:solidFill>
                  <a:schemeClr val="tx1"/>
                </a:solidFill>
              </a:rPr>
            </a:br>
            <a:r>
              <a:rPr lang="de-DE" sz="1600" dirty="0" err="1">
                <a:solidFill>
                  <a:schemeClr val="tx1"/>
                </a:solidFill>
              </a:rPr>
              <a:t>storage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failover</a:t>
            </a:r>
            <a:endParaRPr lang="de-DE" sz="1600" dirty="0">
              <a:solidFill>
                <a:schemeClr val="tx1"/>
              </a:solidFill>
            </a:endParaRP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/>
                </a:solidFill>
              </a:rPr>
              <a:t>Capable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Exascale </a:t>
            </a:r>
            <a:r>
              <a:rPr lang="de-DE" sz="1600" dirty="0" err="1">
                <a:solidFill>
                  <a:schemeClr val="tx1"/>
                </a:solidFill>
              </a:rPr>
              <a:t>capacities</a:t>
            </a:r>
            <a:endParaRPr lang="de-DE" sz="1600" dirty="0">
              <a:solidFill>
                <a:schemeClr val="tx1"/>
              </a:solidFill>
            </a:endParaRP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/>
                </a:solidFill>
              </a:rPr>
              <a:t>Supports </a:t>
            </a:r>
            <a:r>
              <a:rPr lang="de-DE" sz="1600" dirty="0" err="1">
                <a:solidFill>
                  <a:schemeClr val="tx1"/>
                </a:solidFill>
              </a:rPr>
              <a:t>high-speed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network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fabrics</a:t>
            </a:r>
            <a:endParaRPr lang="de-DE" sz="1600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/>
                </a:solidFill>
              </a:rPr>
              <a:t>Community </a:t>
            </a:r>
            <a:r>
              <a:rPr lang="de-DE" sz="1600" dirty="0" err="1">
                <a:solidFill>
                  <a:schemeClr val="tx1"/>
                </a:solidFill>
              </a:rPr>
              <a:t>participation</a:t>
            </a:r>
            <a:r>
              <a:rPr lang="de-DE" sz="1600" dirty="0">
                <a:solidFill>
                  <a:schemeClr val="tx1"/>
                </a:solidFill>
              </a:rPr>
              <a:t>:</a:t>
            </a:r>
          </a:p>
          <a:p>
            <a:pPr lvl="1" algn="l">
              <a:spcAft>
                <a:spcPts val="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EOFS: 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https://www.eofs.eu/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1" algn="l"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OpenSFS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https://www.opensfs.org</a:t>
            </a:r>
            <a:r>
              <a:rPr lang="de-DE" sz="1400" dirty="0">
                <a:hlinkClick r:id="rId4"/>
              </a:rPr>
              <a:t>/</a:t>
            </a:r>
            <a:r>
              <a:rPr lang="de-DE" sz="1400" dirty="0"/>
              <a:t> 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3651909"/>
            <a:ext cx="4881906" cy="20148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96036" y="5672281"/>
            <a:ext cx="3769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Architectural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overview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Lustre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building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blocks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.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25425"/>
            <a:ext cx="1132813" cy="61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75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Datumsplatzhalter 1"/>
          <p:cNvSpPr txBox="1">
            <a:spLocks noGrp="1"/>
          </p:cNvSpPr>
          <p:nvPr/>
        </p:nvSpPr>
        <p:spPr bwMode="auto">
          <a:xfrm>
            <a:off x="287338" y="6408738"/>
            <a:ext cx="107791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de-DE" altLang="de-DE" sz="1200">
              <a:cs typeface="Arial Unicode MS" panose="020B0604020202020204" pitchFamily="34" charset="-128"/>
            </a:endParaRPr>
          </a:p>
        </p:txBody>
      </p:sp>
      <p:sp>
        <p:nvSpPr>
          <p:cNvPr id="27652" name="Fußzeilenplatzhalter 2"/>
          <p:cNvSpPr txBox="1">
            <a:spLocks noGrp="1"/>
          </p:cNvSpPr>
          <p:nvPr/>
        </p:nvSpPr>
        <p:spPr bwMode="auto">
          <a:xfrm>
            <a:off x="1619250" y="64087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11" name="Fußzeilenplatzhalter 2"/>
          <p:cNvSpPr txBox="1">
            <a:spLocks noGrp="1"/>
          </p:cNvSpPr>
          <p:nvPr/>
        </p:nvSpPr>
        <p:spPr bwMode="auto">
          <a:xfrm>
            <a:off x="1771650" y="6561138"/>
            <a:ext cx="6046788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 eaLnBrk="0" hangingPunct="0">
              <a:lnSpc>
                <a:spcPct val="93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200" i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de-DE" sz="1200">
              <a:cs typeface="Arial Unicode MS" panose="020B0604020202020204" pitchFamily="34" charset="-12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338" y="980728"/>
            <a:ext cx="8531225" cy="625475"/>
          </a:xfrm>
        </p:spPr>
        <p:txBody>
          <a:bodyPr/>
          <a:lstStyle/>
          <a:p>
            <a:r>
              <a:rPr lang="de-DE" sz="2600" b="1" dirty="0"/>
              <a:t>Lustre File System – Architecture </a:t>
            </a:r>
            <a:r>
              <a:rPr lang="de-DE" sz="2600" b="1" dirty="0" err="1"/>
              <a:t>and</a:t>
            </a:r>
            <a:r>
              <a:rPr lang="de-DE" sz="2600" b="1" dirty="0"/>
              <a:t> Key </a:t>
            </a:r>
            <a:r>
              <a:rPr lang="de-DE" sz="2600" b="1" dirty="0" err="1"/>
              <a:t>Benefits</a:t>
            </a:r>
            <a:endParaRPr lang="en-US" sz="2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9249" y="1743768"/>
            <a:ext cx="5877187" cy="4421536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Object-based storage building blocks to maximize scalability: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Metadata is stored separately from file object data.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1400" dirty="0"/>
              <a:t>⇒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Each file system can be optimized for different workloads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Lustre DNE (Distributed Namespace), multiple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metadata servers can be added to increase the namespace capacity and performance.</a:t>
            </a:r>
          </a:p>
          <a:p>
            <a:pPr lvl="1" algn="l">
              <a:spcAft>
                <a:spcPts val="6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OSSs can be added to increase capacity and throughput bandwidth.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1400" dirty="0"/>
              <a:t>⇒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Max. filesystem size: 512PB (LDISKFS), 8EB (ZFS)</a:t>
            </a:r>
          </a:p>
          <a:p>
            <a:pPr algn="l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High I/O performance for data-intensive HPC applications: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Files are divided into stripes and stored across multiple OSTs.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Progressive File Layout (PFL) enables flexible file layouts for different parallel I/O patterns and sizes.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Low overhead for small files, increased bandwidth for large files.</a:t>
            </a:r>
          </a:p>
          <a:p>
            <a:pPr lvl="1" algn="l"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single file system instance can, in aggregate, present up to tens of petabytes of storage to thousands of compute clients, with more than a terabyte-per-second of combined throughput.</a:t>
            </a: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816108" y="1916832"/>
            <a:ext cx="3076372" cy="2008123"/>
            <a:chOff x="5796136" y="1131590"/>
            <a:chExt cx="3076372" cy="2008123"/>
          </a:xfrm>
        </p:grpSpPr>
        <p:pic>
          <p:nvPicPr>
            <p:cNvPr id="14" name="Picture 4" descr="Z:\scripts\vorlesungen\vl_hp_interconnects_SS19\script\images\ocean-modeling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1724" y="1145660"/>
              <a:ext cx="1281508" cy="973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Z:\scripts\vorlesungen\vl_hp_interconnects_SS19\script\images\weather-forecast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7048" y="1940824"/>
              <a:ext cx="1396798" cy="931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Z:\scripts\vorlesungen\vl_hp_interconnects_SS19\script\images\molecular-dynamics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805" y="1131590"/>
              <a:ext cx="1002884" cy="99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846796"/>
              <a:ext cx="1063338" cy="106440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119830" y="2862714"/>
              <a:ext cx="27526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  <a:latin typeface="+mn-lt"/>
                </a:rPr>
                <a:t>Data-intensive </a:t>
              </a:r>
              <a:r>
                <a:rPr lang="de-DE" sz="1200" b="1" dirty="0" err="1">
                  <a:solidFill>
                    <a:schemeClr val="tx1"/>
                  </a:solidFill>
                  <a:latin typeface="+mn-lt"/>
                </a:rPr>
                <a:t>application</a:t>
              </a:r>
              <a:r>
                <a:rPr lang="de-DE" sz="1200" b="1" dirty="0">
                  <a:solidFill>
                    <a:schemeClr val="tx1"/>
                  </a:solidFill>
                  <a:latin typeface="+mn-lt"/>
                </a:rPr>
                <a:t> support.</a:t>
              </a:r>
              <a:endParaRPr lang="en-US" sz="12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728437"/>
              </p:ext>
            </p:extLst>
          </p:nvPr>
        </p:nvGraphicFramePr>
        <p:xfrm>
          <a:off x="6265975" y="4365104"/>
          <a:ext cx="2508045" cy="1486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8" imgW="3893864" imgH="2308991" progId="Visio.Drawing.11">
                  <p:embed/>
                </p:oleObj>
              </mc:Choice>
              <mc:Fallback>
                <p:oleObj name="Visio" r:id="rId8" imgW="3893864" imgH="230899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65975" y="4365104"/>
                        <a:ext cx="2508045" cy="1486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387315" y="5814809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  <a:latin typeface="+mn-lt"/>
              </a:rPr>
              <a:t>File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striping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, RAID-0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pattern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.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25425"/>
            <a:ext cx="1132813" cy="61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33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1619250" y="6381750"/>
            <a:ext cx="6046788" cy="250825"/>
          </a:xfrm>
        </p:spPr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pic>
        <p:nvPicPr>
          <p:cNvPr id="9" name="Inhaltsplatzhalter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280" y="423017"/>
            <a:ext cx="1582028" cy="42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287338" y="980728"/>
            <a:ext cx="8531225" cy="625475"/>
          </a:xfrm>
        </p:spPr>
        <p:txBody>
          <a:bodyPr/>
          <a:lstStyle/>
          <a:p>
            <a:r>
              <a:rPr lang="de-DE" sz="2600" b="1" dirty="0" err="1"/>
              <a:t>Current</a:t>
            </a:r>
            <a:r>
              <a:rPr lang="de-DE" sz="2600" b="1" dirty="0"/>
              <a:t> </a:t>
            </a:r>
            <a:r>
              <a:rPr lang="de-DE" sz="2600" b="1" dirty="0" err="1"/>
              <a:t>Lustre</a:t>
            </a:r>
            <a:r>
              <a:rPr lang="de-DE" sz="2600" b="1" dirty="0"/>
              <a:t> Filesystems - Mistral</a:t>
            </a:r>
            <a:endParaRPr lang="en-US" sz="2600" b="1" dirty="0"/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>
          <a:xfrm>
            <a:off x="349249" y="1743768"/>
            <a:ext cx="5230863" cy="4421536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Installed 2015 / 2016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ClusterStor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CS9000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21 PB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diskspace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124 OST / 5 MDT / 6TB HDD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ClusterStor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L300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33 PB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diskspace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148 OST / 7 MDT / 8TB HDD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Infiniband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FDR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Usage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HOME / SCRATCH / WORK on one filesystem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Extension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WORK on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second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</a:t>
            </a: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Approx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300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projects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WORK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Current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usage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~84% on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both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filesystems</a:t>
            </a:r>
            <a:endParaRPr lang="de-DE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Approx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1.200.000.000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inodes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used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44824"/>
            <a:ext cx="3018891" cy="198744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984" y="4097618"/>
            <a:ext cx="3016149" cy="19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11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23017"/>
            <a:ext cx="1582028" cy="420146"/>
          </a:xfr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4EB7E53-C1D2-4FA4-A10F-2BE866701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D216CC4-3BB2-4011-AC15-5AF0AB2EDC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1619250" y="6381750"/>
            <a:ext cx="6046788" cy="250825"/>
          </a:xfrm>
        </p:spPr>
        <p:txBody>
          <a:bodyPr/>
          <a:lstStyle/>
          <a:p>
            <a:pPr>
              <a:defRPr/>
            </a:pPr>
            <a:r>
              <a:rPr lang="en-US" altLang="de-DE" dirty="0"/>
              <a:t>ISC 2021 Digital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87338" y="980728"/>
            <a:ext cx="8531225" cy="625475"/>
          </a:xfrm>
        </p:spPr>
        <p:txBody>
          <a:bodyPr/>
          <a:lstStyle/>
          <a:p>
            <a:r>
              <a:rPr lang="de-DE" sz="2600" b="1" dirty="0"/>
              <a:t>Next </a:t>
            </a:r>
            <a:r>
              <a:rPr lang="de-DE" sz="2600" b="1" dirty="0" err="1"/>
              <a:t>Lustre</a:t>
            </a:r>
            <a:r>
              <a:rPr lang="de-DE" sz="2600" b="1" dirty="0"/>
              <a:t> Filesystems - Levante</a:t>
            </a:r>
            <a:endParaRPr lang="en-US" sz="2600" b="1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 bwMode="auto">
          <a:xfrm>
            <a:off x="349249" y="1743768"/>
            <a:ext cx="6022951" cy="442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>
            <a:lvl1pPr marL="342900" indent="-342900" algn="just" defTabSz="449263" rtl="0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449263" rtl="0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200">
                <a:solidFill>
                  <a:srgbClr val="666666"/>
                </a:solidFill>
                <a:latin typeface="+mn-lt"/>
                <a:cs typeface="+mn-cs"/>
              </a:defRPr>
            </a:lvl2pPr>
            <a:lvl3pPr marL="1143000" indent="-228600" algn="just" defTabSz="449263" rtl="0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3pPr>
            <a:lvl4pPr marL="1600200" indent="-228600" algn="just" defTabSz="449263" rtl="0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4pPr>
            <a:lvl5pPr marL="2057400" indent="-228600" algn="just" defTabSz="449263" rtl="0" eaLnBrk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5pPr>
            <a:lvl6pPr marL="2514600" indent="-228600" algn="just" defTabSz="449263" rtl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6pPr>
            <a:lvl7pPr marL="2971800" indent="-228600" algn="just" defTabSz="449263" rtl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7pPr>
            <a:lvl8pPr marL="3429000" indent="-228600" algn="just" defTabSz="449263" rtl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8pPr>
            <a:lvl9pPr marL="3886200" indent="-228600" algn="just" defTabSz="449263" rtl="0" fontAlgn="base" hangingPunct="0">
              <a:lnSpc>
                <a:spcPct val="93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i="1">
                <a:solidFill>
                  <a:srgbClr val="666666"/>
                </a:solidFill>
                <a:latin typeface="+mn-lt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1" kern="0" dirty="0">
                <a:solidFill>
                  <a:schemeClr val="tx1"/>
                </a:solidFill>
              </a:rPr>
              <a:t>Installation Summer / Fall 2021</a:t>
            </a:r>
          </a:p>
          <a:p>
            <a:pPr lvl="1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DDN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EXAScaler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1x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NVMe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based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HOME (100 TB)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1x HDD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based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WORK (120+ PB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1x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NVMe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HDD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mixed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testing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(200 TB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NVMe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 3.7 PB HDD) SCRATCH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Progressive File Layout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Infiniband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HDR (100Gb)</a:t>
            </a:r>
          </a:p>
          <a:p>
            <a:pPr lvl="2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  <a:buFont typeface="Arial" panose="020B0604020202020204" pitchFamily="34" charset="0"/>
              <a:buChar char="–"/>
            </a:pP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Planned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inode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capacity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4.000.000.000</a:t>
            </a:r>
          </a:p>
          <a:p>
            <a:pPr marL="914400" lvl="2" indent="0" algn="l">
              <a:spcBef>
                <a:spcPts val="600"/>
              </a:spcBef>
              <a:spcAft>
                <a:spcPts val="400"/>
              </a:spcAft>
              <a:buClr>
                <a:srgbClr val="666666"/>
              </a:buClr>
            </a:pPr>
            <a:endParaRPr lang="de-DE" sz="1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6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Challenge</a:t>
            </a:r>
          </a:p>
          <a:p>
            <a:pPr lvl="1" algn="l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Data-migration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44PB+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previous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Lustre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filesystems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de-DE" sz="1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  <a:endParaRPr lang="en-US" sz="1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9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A403-F844-7345-8751-B30EEA0AC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5835" y="938799"/>
            <a:ext cx="3008313" cy="444423"/>
          </a:xfrm>
        </p:spPr>
        <p:txBody>
          <a:bodyPr/>
          <a:lstStyle/>
          <a:p>
            <a:r>
              <a:rPr lang="en-US" sz="2800" dirty="0"/>
              <a:t>Lustre 2.12.x LTS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CA902-9CDD-7E45-8929-89054BD42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651124"/>
            <a:ext cx="4330824" cy="3506068"/>
          </a:xfrm>
        </p:spPr>
        <p:txBody>
          <a:bodyPr/>
          <a:lstStyle/>
          <a:p>
            <a:pPr algn="l"/>
            <a:r>
              <a:rPr lang="en-US" b="1" dirty="0"/>
              <a:t>Lustre 2.12.6 went GA on Dec 9th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RHEL/CentOS 7.9 servers/clients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RHEL 8.3/SLES12 SP5/Ubuntu 20.04 clients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http://wiki.lustre.org/Lustre_2.12.6_Changelog</a:t>
            </a:r>
            <a:endParaRPr lang="en-US" dirty="0">
              <a:solidFill>
                <a:srgbClr val="0070C0"/>
              </a:solidFill>
            </a:endParaRPr>
          </a:p>
          <a:p>
            <a:pPr algn="l"/>
            <a:r>
              <a:rPr lang="en-US" b="1" dirty="0"/>
              <a:t>Lustre 2.12.7 coming soon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RHEL 8.4 client support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Support for MOFED 5.x</a:t>
            </a:r>
          </a:p>
          <a:p>
            <a:pPr algn="l"/>
            <a:r>
              <a:rPr lang="en-US" b="1" u="sng" dirty="0"/>
              <a:t>Timing for the next LTS release being discussed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Recent CentOS changes adding complexity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Mini-survey for this BOF!</a:t>
            </a:r>
          </a:p>
          <a:p>
            <a:pPr marL="742950" lvl="2" indent="-285750" algn="l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en-US" sz="1200" i="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https://www.surveymonkey.com/r/CHMDGYT</a:t>
            </a:r>
            <a:endParaRPr lang="en-US" sz="1200" i="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21523DE5-E0B5-7144-9EB6-4423847C7D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165953"/>
              </p:ext>
            </p:extLst>
          </p:nvPr>
        </p:nvGraphicFramePr>
        <p:xfrm>
          <a:off x="4499992" y="1452587"/>
          <a:ext cx="4330700" cy="478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00574C3-06DF-417D-8461-FF9A179D4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2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A403-F844-7345-8751-B30EEA0AC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728" y="958403"/>
            <a:ext cx="4168453" cy="454373"/>
          </a:xfrm>
        </p:spPr>
        <p:txBody>
          <a:bodyPr/>
          <a:lstStyle/>
          <a:p>
            <a:r>
              <a:rPr lang="en-US" sz="2800" dirty="0"/>
              <a:t>Lustre Major Releases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CA902-9CDD-7E45-8929-89054BD42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5192" y="1844824"/>
            <a:ext cx="3466728" cy="3686696"/>
          </a:xfrm>
        </p:spPr>
        <p:txBody>
          <a:bodyPr/>
          <a:lstStyle/>
          <a:p>
            <a:pPr algn="l"/>
            <a:r>
              <a:rPr lang="en-US" b="1" dirty="0"/>
              <a:t>Lustre 2.14 went GA Feb 19</a:t>
            </a:r>
            <a:r>
              <a:rPr lang="en-US" b="1" baseline="30000" dirty="0"/>
              <a:t>th</a:t>
            </a:r>
            <a:r>
              <a:rPr lang="en-US" b="1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OS support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RHEL 8.3 servers/clients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RHEL 8.3/SLES15 SP2/Ubuntu 20.04 clients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Number of useful features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Client-side Data Encryption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OST Pool Quotas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DNE Auto Restriping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http://wiki.lustre.org/Release_2.14.0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 </a:t>
            </a:r>
          </a:p>
          <a:p>
            <a:pPr algn="l"/>
            <a:r>
              <a:rPr lang="en-US" b="1" dirty="0"/>
              <a:t>Lustre 2.15 targeting Q4 release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Client-side filename Encryption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LNet</a:t>
            </a:r>
            <a:r>
              <a:rPr lang="en-US" dirty="0"/>
              <a:t> IPv6 Addressing</a:t>
            </a:r>
          </a:p>
          <a:p>
            <a:pPr marL="285750" lvl="1" indent="-285750" algn="l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http://wiki.lustre.org/Release_2.15.0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EB04A-B85B-6B46-B4C1-84C57573C9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69071"/>
            <a:ext cx="4815284" cy="43242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EFAF46-EF37-4EF1-A579-739993C83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225425"/>
            <a:ext cx="1442466" cy="61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81503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pitchFamily="32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 Template w/Header in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1 Template w/Header in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Microsoft Office PowerPoint</Application>
  <PresentationFormat>On-screen Show (4:3)</PresentationFormat>
  <Paragraphs>170</Paragraphs>
  <Slides>13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Gill Sans</vt:lpstr>
      <vt:lpstr>Myriad Pro Cond</vt:lpstr>
      <vt:lpstr>Times New Roman</vt:lpstr>
      <vt:lpstr>Wingdings</vt:lpstr>
      <vt:lpstr>1_Larissa</vt:lpstr>
      <vt:lpstr>1 Template w/Header in Black</vt:lpstr>
      <vt:lpstr>1_1 Template w/Header in Black</vt:lpstr>
      <vt:lpstr>Visio</vt:lpstr>
      <vt:lpstr>PowerPoint Presentation</vt:lpstr>
      <vt:lpstr>European Open File Systems  -  A Societas Europaea Co-owner of the LUSTRE trademark, logo and assets </vt:lpstr>
      <vt:lpstr>PowerPoint Presentation</vt:lpstr>
      <vt:lpstr>Lustre File System – Architecture and Key Benefits</vt:lpstr>
      <vt:lpstr>Lustre File System – Architecture and Key Benefits</vt:lpstr>
      <vt:lpstr>Current Lustre Filesystems - Mistral</vt:lpstr>
      <vt:lpstr>Next Lustre Filesystems - Levante</vt:lpstr>
      <vt:lpstr>Lustre 2.12.x LTS</vt:lpstr>
      <vt:lpstr>Lustre Major Releases</vt:lpstr>
      <vt:lpstr>Development Drivers</vt:lpstr>
      <vt:lpstr>How to get engaged with Lustre developments</vt:lpstr>
      <vt:lpstr>Feedback on Lustre « patches »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ParTec-2011</dc:title>
  <dc:creator>Fred Rauscher</dc:creator>
  <cp:lastModifiedBy>GenZ6</cp:lastModifiedBy>
  <cp:revision>428</cp:revision>
  <cp:lastPrinted>1601-01-01T00:00:00Z</cp:lastPrinted>
  <dcterms:created xsi:type="dcterms:W3CDTF">2011-02-21T07:58:16Z</dcterms:created>
  <dcterms:modified xsi:type="dcterms:W3CDTF">2021-06-10T15:48:54Z</dcterms:modified>
</cp:coreProperties>
</file>